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402" r:id="rId5"/>
    <p:sldId id="419" r:id="rId6"/>
    <p:sldId id="421" r:id="rId7"/>
    <p:sldId id="398" r:id="rId8"/>
    <p:sldId id="417" r:id="rId9"/>
    <p:sldId id="409" r:id="rId10"/>
    <p:sldId id="420" r:id="rId11"/>
    <p:sldId id="425" r:id="rId12"/>
    <p:sldId id="426" r:id="rId13"/>
    <p:sldId id="427" r:id="rId14"/>
    <p:sldId id="428" r:id="rId15"/>
    <p:sldId id="429" r:id="rId16"/>
    <p:sldId id="422" r:id="rId17"/>
    <p:sldId id="431" r:id="rId18"/>
    <p:sldId id="430" r:id="rId19"/>
    <p:sldId id="439" r:id="rId20"/>
    <p:sldId id="440" r:id="rId21"/>
    <p:sldId id="441" r:id="rId22"/>
    <p:sldId id="432" r:id="rId23"/>
    <p:sldId id="433" r:id="rId24"/>
    <p:sldId id="434" r:id="rId25"/>
    <p:sldId id="435" r:id="rId26"/>
    <p:sldId id="436" r:id="rId27"/>
    <p:sldId id="437" r:id="rId28"/>
    <p:sldId id="438" r:id="rId2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7F"/>
    <a:srgbClr val="A08FB1"/>
    <a:srgbClr val="E6AF00"/>
    <a:srgbClr val="E4E4E4"/>
    <a:srgbClr val="A797B7"/>
    <a:srgbClr val="CDC4D6"/>
    <a:srgbClr val="77628C"/>
    <a:srgbClr val="65AAFB"/>
    <a:srgbClr val="218519"/>
    <a:srgbClr val="3CD8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593" autoAdjust="0"/>
  </p:normalViewPr>
  <p:slideViewPr>
    <p:cSldViewPr snapToGrid="0">
      <p:cViewPr varScale="1">
        <p:scale>
          <a:sx n="152" d="100"/>
          <a:sy n="152" d="100"/>
        </p:scale>
        <p:origin x="666" y="1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6399F4-4034-41FB-8D94-4BBE07923F43}" type="datetimeFigureOut">
              <a:rPr kumimoji="1" lang="ja-JP" altLang="en-US" smtClean="0"/>
              <a:t>2023/11/24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B7C5E-A0E3-478A-9870-35373799A622}" type="slidenum">
              <a:rPr kumimoji="1" lang="ja-JP" altLang="en-US" smtClean="0"/>
              <a:t>‹#›</a:t>
            </a:fld>
            <a:endParaRPr kumimoji="1" lang="ja-JP" altLang="en-US"/>
          </a:p>
        </p:txBody>
      </p:sp>
    </p:spTree>
    <p:extLst>
      <p:ext uri="{BB962C8B-B14F-4D97-AF65-F5344CB8AC3E}">
        <p14:creationId xmlns:p14="http://schemas.microsoft.com/office/powerpoint/2010/main" val="66284230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8C1D8-D8E5-4248-B3C8-4EE4CEE2EFCA}" type="slidenum">
              <a:rPr kumimoji="1" lang="ja-JP" altLang="en-US" sz="1200" b="0" i="0" u="none" strike="noStrike" kern="1200" cap="none" spc="0" normalizeH="0" baseline="0" noProof="0" smtClean="0">
                <a:ln>
                  <a:noFill/>
                </a:ln>
                <a:solidFill>
                  <a:prstClr val="black"/>
                </a:solidFill>
                <a:effectLst/>
                <a:uLnTx/>
                <a:uFillTx/>
                <a:latin typeface="Yu Gothic" panose="020F0502020204030204"/>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Yu Gothic" panose="020F0502020204030204"/>
              <a:ea typeface="Yu Gothic" panose="020B0400000000000000" pitchFamily="34" charset="-128"/>
              <a:cs typeface="+mn-cs"/>
            </a:endParaRPr>
          </a:p>
        </p:txBody>
      </p:sp>
    </p:spTree>
    <p:extLst>
      <p:ext uri="{BB962C8B-B14F-4D97-AF65-F5344CB8AC3E}">
        <p14:creationId xmlns:p14="http://schemas.microsoft.com/office/powerpoint/2010/main" val="623381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39B7C5E-A0E3-478A-9870-35373799A622}" type="slidenum">
              <a:rPr kumimoji="1" lang="ja-JP" altLang="en-US" smtClean="0"/>
              <a:t>25</a:t>
            </a:fld>
            <a:endParaRPr kumimoji="1" lang="ja-JP" altLang="en-US"/>
          </a:p>
        </p:txBody>
      </p:sp>
    </p:spTree>
    <p:extLst>
      <p:ext uri="{BB962C8B-B14F-4D97-AF65-F5344CB8AC3E}">
        <p14:creationId xmlns:p14="http://schemas.microsoft.com/office/powerpoint/2010/main" val="858456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2EC86F-45A0-E520-8BB4-6F2F7E7616F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C657359-24C8-7CD0-02F6-C53C3DA55C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22D9E25-0BC9-00D6-5020-14E42467C1E2}"/>
              </a:ext>
            </a:extLst>
          </p:cNvPr>
          <p:cNvSpPr>
            <a:spLocks noGrp="1"/>
          </p:cNvSpPr>
          <p:nvPr>
            <p:ph type="dt" sz="half" idx="10"/>
          </p:nvPr>
        </p:nvSpPr>
        <p:spPr/>
        <p:txBody>
          <a:bodyPr/>
          <a:lstStyle/>
          <a:p>
            <a:fld id="{81052679-8371-4575-B033-146A5DC45946}" type="datetimeFigureOut">
              <a:rPr kumimoji="1" lang="ja-JP" altLang="en-US" smtClean="0"/>
              <a:t>2023/11/24</a:t>
            </a:fld>
            <a:endParaRPr kumimoji="1" lang="ja-JP" altLang="en-US"/>
          </a:p>
        </p:txBody>
      </p:sp>
      <p:sp>
        <p:nvSpPr>
          <p:cNvPr id="5" name="フッター プレースホルダー 4">
            <a:extLst>
              <a:ext uri="{FF2B5EF4-FFF2-40B4-BE49-F238E27FC236}">
                <a16:creationId xmlns:a16="http://schemas.microsoft.com/office/drawing/2014/main" id="{42BA7D34-D46A-FCF9-63B8-94F545C2FFD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BB0797D-3D01-C460-B658-8209C7DF3C81}"/>
              </a:ext>
            </a:extLst>
          </p:cNvPr>
          <p:cNvSpPr>
            <a:spLocks noGrp="1"/>
          </p:cNvSpPr>
          <p:nvPr>
            <p:ph type="sldNum" sz="quarter" idx="12"/>
          </p:nvPr>
        </p:nvSpPr>
        <p:spPr/>
        <p:txBody>
          <a:bodyPr/>
          <a:lstStyle/>
          <a:p>
            <a:fld id="{6A44B16A-DE35-4630-9A6F-C23CFEB5C1E2}" type="slidenum">
              <a:rPr kumimoji="1" lang="ja-JP" altLang="en-US" smtClean="0"/>
              <a:t>‹#›</a:t>
            </a:fld>
            <a:endParaRPr kumimoji="1" lang="ja-JP" altLang="en-US"/>
          </a:p>
        </p:txBody>
      </p:sp>
    </p:spTree>
    <p:extLst>
      <p:ext uri="{BB962C8B-B14F-4D97-AF65-F5344CB8AC3E}">
        <p14:creationId xmlns:p14="http://schemas.microsoft.com/office/powerpoint/2010/main" val="1908580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00020D-AC5B-6337-166A-5ABDE3CB2AC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87D83E9-9C4A-0A85-8ED8-5EB6F34FF55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24325EF-41F8-7650-DF48-AF54B1BA27D4}"/>
              </a:ext>
            </a:extLst>
          </p:cNvPr>
          <p:cNvSpPr>
            <a:spLocks noGrp="1"/>
          </p:cNvSpPr>
          <p:nvPr>
            <p:ph type="dt" sz="half" idx="10"/>
          </p:nvPr>
        </p:nvSpPr>
        <p:spPr/>
        <p:txBody>
          <a:bodyPr/>
          <a:lstStyle/>
          <a:p>
            <a:fld id="{81052679-8371-4575-B033-146A5DC45946}" type="datetimeFigureOut">
              <a:rPr kumimoji="1" lang="ja-JP" altLang="en-US" smtClean="0"/>
              <a:t>2023/11/24</a:t>
            </a:fld>
            <a:endParaRPr kumimoji="1" lang="ja-JP" altLang="en-US"/>
          </a:p>
        </p:txBody>
      </p:sp>
      <p:sp>
        <p:nvSpPr>
          <p:cNvPr id="5" name="フッター プレースホルダー 4">
            <a:extLst>
              <a:ext uri="{FF2B5EF4-FFF2-40B4-BE49-F238E27FC236}">
                <a16:creationId xmlns:a16="http://schemas.microsoft.com/office/drawing/2014/main" id="{C855FC90-5ABA-B0F1-016D-A03815C2DC6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B60456F-2CA3-9743-1D6D-2BB84830259A}"/>
              </a:ext>
            </a:extLst>
          </p:cNvPr>
          <p:cNvSpPr>
            <a:spLocks noGrp="1"/>
          </p:cNvSpPr>
          <p:nvPr>
            <p:ph type="sldNum" sz="quarter" idx="12"/>
          </p:nvPr>
        </p:nvSpPr>
        <p:spPr/>
        <p:txBody>
          <a:bodyPr/>
          <a:lstStyle/>
          <a:p>
            <a:fld id="{6A44B16A-DE35-4630-9A6F-C23CFEB5C1E2}" type="slidenum">
              <a:rPr kumimoji="1" lang="ja-JP" altLang="en-US" smtClean="0"/>
              <a:t>‹#›</a:t>
            </a:fld>
            <a:endParaRPr kumimoji="1" lang="ja-JP" altLang="en-US"/>
          </a:p>
        </p:txBody>
      </p:sp>
    </p:spTree>
    <p:extLst>
      <p:ext uri="{BB962C8B-B14F-4D97-AF65-F5344CB8AC3E}">
        <p14:creationId xmlns:p14="http://schemas.microsoft.com/office/powerpoint/2010/main" val="281917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FF33D8E-8392-FAAB-DE5B-A60D95DCC5F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3F3ACDB-8365-7D23-DEAD-3C66CAF7A75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8397584-F2B9-B58F-29FA-029B64FF24CC}"/>
              </a:ext>
            </a:extLst>
          </p:cNvPr>
          <p:cNvSpPr>
            <a:spLocks noGrp="1"/>
          </p:cNvSpPr>
          <p:nvPr>
            <p:ph type="dt" sz="half" idx="10"/>
          </p:nvPr>
        </p:nvSpPr>
        <p:spPr/>
        <p:txBody>
          <a:bodyPr/>
          <a:lstStyle/>
          <a:p>
            <a:fld id="{81052679-8371-4575-B033-146A5DC45946}" type="datetimeFigureOut">
              <a:rPr kumimoji="1" lang="ja-JP" altLang="en-US" smtClean="0"/>
              <a:t>2023/11/24</a:t>
            </a:fld>
            <a:endParaRPr kumimoji="1" lang="ja-JP" altLang="en-US"/>
          </a:p>
        </p:txBody>
      </p:sp>
      <p:sp>
        <p:nvSpPr>
          <p:cNvPr id="5" name="フッター プレースホルダー 4">
            <a:extLst>
              <a:ext uri="{FF2B5EF4-FFF2-40B4-BE49-F238E27FC236}">
                <a16:creationId xmlns:a16="http://schemas.microsoft.com/office/drawing/2014/main" id="{FE00149E-28CA-42CA-E875-D07044DB18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7ED03E1-2CEE-706C-8918-FD78B8E74BFA}"/>
              </a:ext>
            </a:extLst>
          </p:cNvPr>
          <p:cNvSpPr>
            <a:spLocks noGrp="1"/>
          </p:cNvSpPr>
          <p:nvPr>
            <p:ph type="sldNum" sz="quarter" idx="12"/>
          </p:nvPr>
        </p:nvSpPr>
        <p:spPr/>
        <p:txBody>
          <a:bodyPr/>
          <a:lstStyle/>
          <a:p>
            <a:fld id="{6A44B16A-DE35-4630-9A6F-C23CFEB5C1E2}" type="slidenum">
              <a:rPr kumimoji="1" lang="ja-JP" altLang="en-US" smtClean="0"/>
              <a:t>‹#›</a:t>
            </a:fld>
            <a:endParaRPr kumimoji="1" lang="ja-JP" altLang="en-US"/>
          </a:p>
        </p:txBody>
      </p:sp>
    </p:spTree>
    <p:extLst>
      <p:ext uri="{BB962C8B-B14F-4D97-AF65-F5344CB8AC3E}">
        <p14:creationId xmlns:p14="http://schemas.microsoft.com/office/powerpoint/2010/main" val="202366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85D1CD-8546-C95F-F0CC-1CE6351502E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DFC8178-82B6-CEB8-0AB9-9050A88CA39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F11106E-A45D-B134-C5A6-6E5CB41B6609}"/>
              </a:ext>
            </a:extLst>
          </p:cNvPr>
          <p:cNvSpPr>
            <a:spLocks noGrp="1"/>
          </p:cNvSpPr>
          <p:nvPr>
            <p:ph type="dt" sz="half" idx="10"/>
          </p:nvPr>
        </p:nvSpPr>
        <p:spPr/>
        <p:txBody>
          <a:bodyPr/>
          <a:lstStyle/>
          <a:p>
            <a:fld id="{81052679-8371-4575-B033-146A5DC45946}" type="datetimeFigureOut">
              <a:rPr kumimoji="1" lang="ja-JP" altLang="en-US" smtClean="0"/>
              <a:t>2023/11/24</a:t>
            </a:fld>
            <a:endParaRPr kumimoji="1" lang="ja-JP" altLang="en-US"/>
          </a:p>
        </p:txBody>
      </p:sp>
      <p:sp>
        <p:nvSpPr>
          <p:cNvPr id="5" name="フッター プレースホルダー 4">
            <a:extLst>
              <a:ext uri="{FF2B5EF4-FFF2-40B4-BE49-F238E27FC236}">
                <a16:creationId xmlns:a16="http://schemas.microsoft.com/office/drawing/2014/main" id="{8B6A8333-9B88-9F54-E2AB-8EC5EBD3715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7A38C7-28DE-6D49-61AD-22672FC33865}"/>
              </a:ext>
            </a:extLst>
          </p:cNvPr>
          <p:cNvSpPr>
            <a:spLocks noGrp="1"/>
          </p:cNvSpPr>
          <p:nvPr>
            <p:ph type="sldNum" sz="quarter" idx="12"/>
          </p:nvPr>
        </p:nvSpPr>
        <p:spPr/>
        <p:txBody>
          <a:bodyPr/>
          <a:lstStyle/>
          <a:p>
            <a:fld id="{6A44B16A-DE35-4630-9A6F-C23CFEB5C1E2}" type="slidenum">
              <a:rPr kumimoji="1" lang="ja-JP" altLang="en-US" smtClean="0"/>
              <a:t>‹#›</a:t>
            </a:fld>
            <a:endParaRPr kumimoji="1" lang="ja-JP" altLang="en-US"/>
          </a:p>
        </p:txBody>
      </p:sp>
    </p:spTree>
    <p:extLst>
      <p:ext uri="{BB962C8B-B14F-4D97-AF65-F5344CB8AC3E}">
        <p14:creationId xmlns:p14="http://schemas.microsoft.com/office/powerpoint/2010/main" val="2729648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62636A-A224-9162-02B9-D80AC45DB0B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BCCEEA3-1001-48C2-3788-69694854A6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0D828DB-89BD-8822-0AF5-EFAA26C365C3}"/>
              </a:ext>
            </a:extLst>
          </p:cNvPr>
          <p:cNvSpPr>
            <a:spLocks noGrp="1"/>
          </p:cNvSpPr>
          <p:nvPr>
            <p:ph type="dt" sz="half" idx="10"/>
          </p:nvPr>
        </p:nvSpPr>
        <p:spPr/>
        <p:txBody>
          <a:bodyPr/>
          <a:lstStyle/>
          <a:p>
            <a:fld id="{81052679-8371-4575-B033-146A5DC45946}" type="datetimeFigureOut">
              <a:rPr kumimoji="1" lang="ja-JP" altLang="en-US" smtClean="0"/>
              <a:t>2023/11/24</a:t>
            </a:fld>
            <a:endParaRPr kumimoji="1" lang="ja-JP" altLang="en-US"/>
          </a:p>
        </p:txBody>
      </p:sp>
      <p:sp>
        <p:nvSpPr>
          <p:cNvPr id="5" name="フッター プレースホルダー 4">
            <a:extLst>
              <a:ext uri="{FF2B5EF4-FFF2-40B4-BE49-F238E27FC236}">
                <a16:creationId xmlns:a16="http://schemas.microsoft.com/office/drawing/2014/main" id="{9436D98F-2ECC-6DA6-A653-069D008620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6C32D8-9017-13B8-9B54-DF6690E5EC54}"/>
              </a:ext>
            </a:extLst>
          </p:cNvPr>
          <p:cNvSpPr>
            <a:spLocks noGrp="1"/>
          </p:cNvSpPr>
          <p:nvPr>
            <p:ph type="sldNum" sz="quarter" idx="12"/>
          </p:nvPr>
        </p:nvSpPr>
        <p:spPr/>
        <p:txBody>
          <a:bodyPr/>
          <a:lstStyle/>
          <a:p>
            <a:fld id="{6A44B16A-DE35-4630-9A6F-C23CFEB5C1E2}" type="slidenum">
              <a:rPr kumimoji="1" lang="ja-JP" altLang="en-US" smtClean="0"/>
              <a:t>‹#›</a:t>
            </a:fld>
            <a:endParaRPr kumimoji="1" lang="ja-JP" altLang="en-US"/>
          </a:p>
        </p:txBody>
      </p:sp>
    </p:spTree>
    <p:extLst>
      <p:ext uri="{BB962C8B-B14F-4D97-AF65-F5344CB8AC3E}">
        <p14:creationId xmlns:p14="http://schemas.microsoft.com/office/powerpoint/2010/main" val="261357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A4B802-6E7F-F789-B9DC-91630B3506C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E2081BC-6814-07C9-D0F9-F8226086A45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3CA3B95-3777-300E-9A25-5255377E296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57DA76D-E6C3-E6A1-1DD8-98013106E581}"/>
              </a:ext>
            </a:extLst>
          </p:cNvPr>
          <p:cNvSpPr>
            <a:spLocks noGrp="1"/>
          </p:cNvSpPr>
          <p:nvPr>
            <p:ph type="dt" sz="half" idx="10"/>
          </p:nvPr>
        </p:nvSpPr>
        <p:spPr/>
        <p:txBody>
          <a:bodyPr/>
          <a:lstStyle/>
          <a:p>
            <a:fld id="{81052679-8371-4575-B033-146A5DC45946}" type="datetimeFigureOut">
              <a:rPr kumimoji="1" lang="ja-JP" altLang="en-US" smtClean="0"/>
              <a:t>2023/11/24</a:t>
            </a:fld>
            <a:endParaRPr kumimoji="1" lang="ja-JP" altLang="en-US"/>
          </a:p>
        </p:txBody>
      </p:sp>
      <p:sp>
        <p:nvSpPr>
          <p:cNvPr id="6" name="フッター プレースホルダー 5">
            <a:extLst>
              <a:ext uri="{FF2B5EF4-FFF2-40B4-BE49-F238E27FC236}">
                <a16:creationId xmlns:a16="http://schemas.microsoft.com/office/drawing/2014/main" id="{D123C6F7-5B9B-7EC9-F031-801DCB679CD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6417D11-2073-243D-43D6-774F2048681A}"/>
              </a:ext>
            </a:extLst>
          </p:cNvPr>
          <p:cNvSpPr>
            <a:spLocks noGrp="1"/>
          </p:cNvSpPr>
          <p:nvPr>
            <p:ph type="sldNum" sz="quarter" idx="12"/>
          </p:nvPr>
        </p:nvSpPr>
        <p:spPr/>
        <p:txBody>
          <a:bodyPr/>
          <a:lstStyle/>
          <a:p>
            <a:fld id="{6A44B16A-DE35-4630-9A6F-C23CFEB5C1E2}" type="slidenum">
              <a:rPr kumimoji="1" lang="ja-JP" altLang="en-US" smtClean="0"/>
              <a:t>‹#›</a:t>
            </a:fld>
            <a:endParaRPr kumimoji="1" lang="ja-JP" altLang="en-US"/>
          </a:p>
        </p:txBody>
      </p:sp>
    </p:spTree>
    <p:extLst>
      <p:ext uri="{BB962C8B-B14F-4D97-AF65-F5344CB8AC3E}">
        <p14:creationId xmlns:p14="http://schemas.microsoft.com/office/powerpoint/2010/main" val="169188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B249FC-288D-73EB-B90C-0DDB5CA84A7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F8F97D6-665D-B00E-7076-2D39994EAA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97EE74E-A654-928A-5DD8-EA3EC46057F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6B0A4DA-09A0-FE8B-4235-0750D516AC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448EC5B-FE5F-8CFE-CEA3-02387500D04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DAE8504-EA02-DBB3-D346-469C21FC3E01}"/>
              </a:ext>
            </a:extLst>
          </p:cNvPr>
          <p:cNvSpPr>
            <a:spLocks noGrp="1"/>
          </p:cNvSpPr>
          <p:nvPr>
            <p:ph type="dt" sz="half" idx="10"/>
          </p:nvPr>
        </p:nvSpPr>
        <p:spPr/>
        <p:txBody>
          <a:bodyPr/>
          <a:lstStyle/>
          <a:p>
            <a:fld id="{81052679-8371-4575-B033-146A5DC45946}" type="datetimeFigureOut">
              <a:rPr kumimoji="1" lang="ja-JP" altLang="en-US" smtClean="0"/>
              <a:t>2023/11/24</a:t>
            </a:fld>
            <a:endParaRPr kumimoji="1" lang="ja-JP" altLang="en-US"/>
          </a:p>
        </p:txBody>
      </p:sp>
      <p:sp>
        <p:nvSpPr>
          <p:cNvPr id="8" name="フッター プレースホルダー 7">
            <a:extLst>
              <a:ext uri="{FF2B5EF4-FFF2-40B4-BE49-F238E27FC236}">
                <a16:creationId xmlns:a16="http://schemas.microsoft.com/office/drawing/2014/main" id="{3699E9F4-5079-8E25-56A2-B358692C449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E9AFF3D-95E6-FC97-2162-AFDBC1B83BAE}"/>
              </a:ext>
            </a:extLst>
          </p:cNvPr>
          <p:cNvSpPr>
            <a:spLocks noGrp="1"/>
          </p:cNvSpPr>
          <p:nvPr>
            <p:ph type="sldNum" sz="quarter" idx="12"/>
          </p:nvPr>
        </p:nvSpPr>
        <p:spPr/>
        <p:txBody>
          <a:bodyPr/>
          <a:lstStyle/>
          <a:p>
            <a:fld id="{6A44B16A-DE35-4630-9A6F-C23CFEB5C1E2}" type="slidenum">
              <a:rPr kumimoji="1" lang="ja-JP" altLang="en-US" smtClean="0"/>
              <a:t>‹#›</a:t>
            </a:fld>
            <a:endParaRPr kumimoji="1" lang="ja-JP" altLang="en-US"/>
          </a:p>
        </p:txBody>
      </p:sp>
    </p:spTree>
    <p:extLst>
      <p:ext uri="{BB962C8B-B14F-4D97-AF65-F5344CB8AC3E}">
        <p14:creationId xmlns:p14="http://schemas.microsoft.com/office/powerpoint/2010/main" val="2900815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CB6B36-FFAB-9C13-5E43-885503B9671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936B8C8-7B57-A115-3B8A-1BB529C9FC70}"/>
              </a:ext>
            </a:extLst>
          </p:cNvPr>
          <p:cNvSpPr>
            <a:spLocks noGrp="1"/>
          </p:cNvSpPr>
          <p:nvPr>
            <p:ph type="dt" sz="half" idx="10"/>
          </p:nvPr>
        </p:nvSpPr>
        <p:spPr/>
        <p:txBody>
          <a:bodyPr/>
          <a:lstStyle/>
          <a:p>
            <a:fld id="{81052679-8371-4575-B033-146A5DC45946}" type="datetimeFigureOut">
              <a:rPr kumimoji="1" lang="ja-JP" altLang="en-US" smtClean="0"/>
              <a:t>2023/11/24</a:t>
            </a:fld>
            <a:endParaRPr kumimoji="1" lang="ja-JP" altLang="en-US"/>
          </a:p>
        </p:txBody>
      </p:sp>
      <p:sp>
        <p:nvSpPr>
          <p:cNvPr id="4" name="フッター プレースホルダー 3">
            <a:extLst>
              <a:ext uri="{FF2B5EF4-FFF2-40B4-BE49-F238E27FC236}">
                <a16:creationId xmlns:a16="http://schemas.microsoft.com/office/drawing/2014/main" id="{109AEF06-6CC8-33E1-595F-50EB4FB250B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B4BD202-2C88-422D-6F86-12E4D327DEBC}"/>
              </a:ext>
            </a:extLst>
          </p:cNvPr>
          <p:cNvSpPr>
            <a:spLocks noGrp="1"/>
          </p:cNvSpPr>
          <p:nvPr>
            <p:ph type="sldNum" sz="quarter" idx="12"/>
          </p:nvPr>
        </p:nvSpPr>
        <p:spPr/>
        <p:txBody>
          <a:bodyPr/>
          <a:lstStyle/>
          <a:p>
            <a:fld id="{6A44B16A-DE35-4630-9A6F-C23CFEB5C1E2}" type="slidenum">
              <a:rPr kumimoji="1" lang="ja-JP" altLang="en-US" smtClean="0"/>
              <a:t>‹#›</a:t>
            </a:fld>
            <a:endParaRPr kumimoji="1" lang="ja-JP" altLang="en-US"/>
          </a:p>
        </p:txBody>
      </p:sp>
    </p:spTree>
    <p:extLst>
      <p:ext uri="{BB962C8B-B14F-4D97-AF65-F5344CB8AC3E}">
        <p14:creationId xmlns:p14="http://schemas.microsoft.com/office/powerpoint/2010/main" val="1885138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FCB0485-E918-4E39-A2AE-47584197D366}"/>
              </a:ext>
            </a:extLst>
          </p:cNvPr>
          <p:cNvSpPr>
            <a:spLocks noGrp="1"/>
          </p:cNvSpPr>
          <p:nvPr>
            <p:ph type="dt" sz="half" idx="10"/>
          </p:nvPr>
        </p:nvSpPr>
        <p:spPr/>
        <p:txBody>
          <a:bodyPr/>
          <a:lstStyle/>
          <a:p>
            <a:fld id="{81052679-8371-4575-B033-146A5DC45946}" type="datetimeFigureOut">
              <a:rPr kumimoji="1" lang="ja-JP" altLang="en-US" smtClean="0"/>
              <a:t>2023/11/24</a:t>
            </a:fld>
            <a:endParaRPr kumimoji="1" lang="ja-JP" altLang="en-US"/>
          </a:p>
        </p:txBody>
      </p:sp>
      <p:sp>
        <p:nvSpPr>
          <p:cNvPr id="3" name="フッター プレースホルダー 2">
            <a:extLst>
              <a:ext uri="{FF2B5EF4-FFF2-40B4-BE49-F238E27FC236}">
                <a16:creationId xmlns:a16="http://schemas.microsoft.com/office/drawing/2014/main" id="{B64EC6F8-5AA5-86E8-9604-4952E0EB4A1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01A8606-429F-F635-F20F-AE3D320DD991}"/>
              </a:ext>
            </a:extLst>
          </p:cNvPr>
          <p:cNvSpPr>
            <a:spLocks noGrp="1"/>
          </p:cNvSpPr>
          <p:nvPr>
            <p:ph type="sldNum" sz="quarter" idx="12"/>
          </p:nvPr>
        </p:nvSpPr>
        <p:spPr/>
        <p:txBody>
          <a:bodyPr/>
          <a:lstStyle/>
          <a:p>
            <a:fld id="{6A44B16A-DE35-4630-9A6F-C23CFEB5C1E2}" type="slidenum">
              <a:rPr kumimoji="1" lang="ja-JP" altLang="en-US" smtClean="0"/>
              <a:t>‹#›</a:t>
            </a:fld>
            <a:endParaRPr kumimoji="1" lang="ja-JP" altLang="en-US"/>
          </a:p>
        </p:txBody>
      </p:sp>
    </p:spTree>
    <p:extLst>
      <p:ext uri="{BB962C8B-B14F-4D97-AF65-F5344CB8AC3E}">
        <p14:creationId xmlns:p14="http://schemas.microsoft.com/office/powerpoint/2010/main" val="24226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8A6079-F933-B83C-4C63-28A036AE563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119719-1FED-FD35-FEC9-5D34343E0C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0D4DCCF-BCC9-745F-B6A3-2DF575B9BA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DD83AB3-CF97-841A-07BD-084EE86C41BF}"/>
              </a:ext>
            </a:extLst>
          </p:cNvPr>
          <p:cNvSpPr>
            <a:spLocks noGrp="1"/>
          </p:cNvSpPr>
          <p:nvPr>
            <p:ph type="dt" sz="half" idx="10"/>
          </p:nvPr>
        </p:nvSpPr>
        <p:spPr/>
        <p:txBody>
          <a:bodyPr/>
          <a:lstStyle/>
          <a:p>
            <a:fld id="{81052679-8371-4575-B033-146A5DC45946}" type="datetimeFigureOut">
              <a:rPr kumimoji="1" lang="ja-JP" altLang="en-US" smtClean="0"/>
              <a:t>2023/11/24</a:t>
            </a:fld>
            <a:endParaRPr kumimoji="1" lang="ja-JP" altLang="en-US"/>
          </a:p>
        </p:txBody>
      </p:sp>
      <p:sp>
        <p:nvSpPr>
          <p:cNvPr id="6" name="フッター プレースホルダー 5">
            <a:extLst>
              <a:ext uri="{FF2B5EF4-FFF2-40B4-BE49-F238E27FC236}">
                <a16:creationId xmlns:a16="http://schemas.microsoft.com/office/drawing/2014/main" id="{32F48F6D-35D5-1013-F904-EE4C0186162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96B31BD-6558-B461-4DF6-F2EF6CAC82CD}"/>
              </a:ext>
            </a:extLst>
          </p:cNvPr>
          <p:cNvSpPr>
            <a:spLocks noGrp="1"/>
          </p:cNvSpPr>
          <p:nvPr>
            <p:ph type="sldNum" sz="quarter" idx="12"/>
          </p:nvPr>
        </p:nvSpPr>
        <p:spPr/>
        <p:txBody>
          <a:bodyPr/>
          <a:lstStyle/>
          <a:p>
            <a:fld id="{6A44B16A-DE35-4630-9A6F-C23CFEB5C1E2}" type="slidenum">
              <a:rPr kumimoji="1" lang="ja-JP" altLang="en-US" smtClean="0"/>
              <a:t>‹#›</a:t>
            </a:fld>
            <a:endParaRPr kumimoji="1" lang="ja-JP" altLang="en-US"/>
          </a:p>
        </p:txBody>
      </p:sp>
    </p:spTree>
    <p:extLst>
      <p:ext uri="{BB962C8B-B14F-4D97-AF65-F5344CB8AC3E}">
        <p14:creationId xmlns:p14="http://schemas.microsoft.com/office/powerpoint/2010/main" val="3969616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0D595F-3C93-23AF-822C-0B3505BE61E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5D49F58-FF7F-BDC2-45A8-BE0B291853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92BC848-40C2-CA31-669A-52CDF1A92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CC18B53-EB94-8317-8AF6-6C1CA275A8EB}"/>
              </a:ext>
            </a:extLst>
          </p:cNvPr>
          <p:cNvSpPr>
            <a:spLocks noGrp="1"/>
          </p:cNvSpPr>
          <p:nvPr>
            <p:ph type="dt" sz="half" idx="10"/>
          </p:nvPr>
        </p:nvSpPr>
        <p:spPr/>
        <p:txBody>
          <a:bodyPr/>
          <a:lstStyle/>
          <a:p>
            <a:fld id="{81052679-8371-4575-B033-146A5DC45946}" type="datetimeFigureOut">
              <a:rPr kumimoji="1" lang="ja-JP" altLang="en-US" smtClean="0"/>
              <a:t>2023/11/24</a:t>
            </a:fld>
            <a:endParaRPr kumimoji="1" lang="ja-JP" altLang="en-US"/>
          </a:p>
        </p:txBody>
      </p:sp>
      <p:sp>
        <p:nvSpPr>
          <p:cNvPr id="6" name="フッター プレースホルダー 5">
            <a:extLst>
              <a:ext uri="{FF2B5EF4-FFF2-40B4-BE49-F238E27FC236}">
                <a16:creationId xmlns:a16="http://schemas.microsoft.com/office/drawing/2014/main" id="{F8D1136A-7307-B1F3-D022-3B9020113ED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27661B1-3FE4-5743-47F4-E2BC5F2BA58E}"/>
              </a:ext>
            </a:extLst>
          </p:cNvPr>
          <p:cNvSpPr>
            <a:spLocks noGrp="1"/>
          </p:cNvSpPr>
          <p:nvPr>
            <p:ph type="sldNum" sz="quarter" idx="12"/>
          </p:nvPr>
        </p:nvSpPr>
        <p:spPr/>
        <p:txBody>
          <a:bodyPr/>
          <a:lstStyle/>
          <a:p>
            <a:fld id="{6A44B16A-DE35-4630-9A6F-C23CFEB5C1E2}" type="slidenum">
              <a:rPr kumimoji="1" lang="ja-JP" altLang="en-US" smtClean="0"/>
              <a:t>‹#›</a:t>
            </a:fld>
            <a:endParaRPr kumimoji="1" lang="ja-JP" altLang="en-US"/>
          </a:p>
        </p:txBody>
      </p:sp>
    </p:spTree>
    <p:extLst>
      <p:ext uri="{BB962C8B-B14F-4D97-AF65-F5344CB8AC3E}">
        <p14:creationId xmlns:p14="http://schemas.microsoft.com/office/powerpoint/2010/main" val="2873298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5882902-1E3F-7A2F-549B-236602B552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9B2FF9D-9F31-1918-2442-4E9F4AE38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20606B9-A1D5-0147-A0C6-1A9896D0EA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52679-8371-4575-B033-146A5DC45946}" type="datetimeFigureOut">
              <a:rPr kumimoji="1" lang="ja-JP" altLang="en-US" smtClean="0"/>
              <a:t>2023/11/24</a:t>
            </a:fld>
            <a:endParaRPr kumimoji="1" lang="ja-JP" altLang="en-US"/>
          </a:p>
        </p:txBody>
      </p:sp>
      <p:sp>
        <p:nvSpPr>
          <p:cNvPr id="5" name="フッター プレースホルダー 4">
            <a:extLst>
              <a:ext uri="{FF2B5EF4-FFF2-40B4-BE49-F238E27FC236}">
                <a16:creationId xmlns:a16="http://schemas.microsoft.com/office/drawing/2014/main" id="{747708CD-442A-05E5-4D13-961F7B267B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1873C51-61F7-DED1-76E4-F541C3F181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4B16A-DE35-4630-9A6F-C23CFEB5C1E2}" type="slidenum">
              <a:rPr kumimoji="1" lang="ja-JP" altLang="en-US" smtClean="0"/>
              <a:t>‹#›</a:t>
            </a:fld>
            <a:endParaRPr kumimoji="1" lang="ja-JP" altLang="en-US"/>
          </a:p>
        </p:txBody>
      </p:sp>
    </p:spTree>
    <p:extLst>
      <p:ext uri="{BB962C8B-B14F-4D97-AF65-F5344CB8AC3E}">
        <p14:creationId xmlns:p14="http://schemas.microsoft.com/office/powerpoint/2010/main" val="670618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orldbosaiforum.com/media/files/_u/wbf2023/report/" TargetMode="Externa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sendaiframework-mtr.undrr.org/event/hlm-multistakeholder-panel-1-managing-disasters-managing-risk-risk-governance-fit-21st" TargetMode="External"/><Relationship Id="rId2" Type="http://schemas.openxmlformats.org/officeDocument/2006/relationships/hyperlink" Target="https://sendaiframework-mtr.undrr.org/event/plenary-charting-liveable-pathways-humans-and-nature" TargetMode="External"/><Relationship Id="rId1" Type="http://schemas.openxmlformats.org/officeDocument/2006/relationships/slideLayout" Target="../slideLayouts/slideLayout7.xml"/><Relationship Id="rId6" Type="http://schemas.openxmlformats.org/officeDocument/2006/relationships/hyperlink" Target="https://sendaiframework-mtr.undrr.org/event/hlm-multistakeholder-panel-4-collective-responsibility-localising-disaster-risk-reduction" TargetMode="External"/><Relationship Id="rId5" Type="http://schemas.openxmlformats.org/officeDocument/2006/relationships/hyperlink" Target="https://sendaiframework-mtr.undrr.org/event/hlm-multistakeholder-panel-3-strategic-foresight-and-risk-reduction-accelerate-implementation" TargetMode="External"/><Relationship Id="rId4" Type="http://schemas.openxmlformats.org/officeDocument/2006/relationships/hyperlink" Target="https://sendaiframework-mtr.undrr.org/event/hlm-multistakeholder-panel-2-de-risking-investment-and-reconfiguring-global-financial-syste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DD41B5B-ABF3-9001-B948-36647DC3540B}"/>
              </a:ext>
            </a:extLst>
          </p:cNvPr>
          <p:cNvSpPr txBox="1"/>
          <p:nvPr/>
        </p:nvSpPr>
        <p:spPr>
          <a:xfrm>
            <a:off x="2528789" y="379912"/>
            <a:ext cx="7295405" cy="4524315"/>
          </a:xfrm>
          <a:prstGeom prst="rect">
            <a:avLst/>
          </a:prstGeom>
          <a:noFill/>
        </p:spPr>
        <p:txBody>
          <a:bodyPr wrap="square">
            <a:spAutoFit/>
          </a:bodyPr>
          <a:lstStyle/>
          <a:p>
            <a:pPr algn="ctr"/>
            <a:r>
              <a:rPr lang="en-US" altLang="ja-JP" sz="2400" b="1" dirty="0" smtClean="0"/>
              <a:t>Highlights of the High-Level </a:t>
            </a:r>
            <a:r>
              <a:rPr lang="en-US" altLang="ja-JP" sz="2400" b="1" dirty="0"/>
              <a:t>Meeting on the Midterm Review of the Sendai Framework, NY, May </a:t>
            </a:r>
            <a:r>
              <a:rPr lang="en-US" altLang="ja-JP" sz="2400" b="1" dirty="0" smtClean="0"/>
              <a:t>18-19, 2023</a:t>
            </a:r>
            <a:endParaRPr lang="en-US" altLang="ja-JP" sz="2400" b="1"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p:txBody>
      </p:sp>
      <p:pic>
        <p:nvPicPr>
          <p:cNvPr id="2" name="図 1"/>
          <p:cNvPicPr>
            <a:picLocks noChangeAspect="1"/>
          </p:cNvPicPr>
          <p:nvPr/>
        </p:nvPicPr>
        <p:blipFill>
          <a:blip r:embed="rId2"/>
          <a:stretch>
            <a:fillRect/>
          </a:stretch>
        </p:blipFill>
        <p:spPr>
          <a:xfrm>
            <a:off x="4351283" y="1775692"/>
            <a:ext cx="3090042" cy="5082307"/>
          </a:xfrm>
          <a:prstGeom prst="rect">
            <a:avLst/>
          </a:prstGeom>
        </p:spPr>
      </p:pic>
    </p:spTree>
    <p:extLst>
      <p:ext uri="{BB962C8B-B14F-4D97-AF65-F5344CB8AC3E}">
        <p14:creationId xmlns:p14="http://schemas.microsoft.com/office/powerpoint/2010/main" val="3430827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9E22C96-9C7C-25F5-D437-97B2B74A0E36}"/>
              </a:ext>
            </a:extLst>
          </p:cNvPr>
          <p:cNvSpPr txBox="1"/>
          <p:nvPr/>
        </p:nvSpPr>
        <p:spPr>
          <a:xfrm>
            <a:off x="223520" y="77599"/>
            <a:ext cx="11450320" cy="6924973"/>
          </a:xfrm>
          <a:prstGeom prst="rect">
            <a:avLst/>
          </a:prstGeom>
          <a:noFill/>
        </p:spPr>
        <p:txBody>
          <a:bodyPr wrap="square">
            <a:spAutoFit/>
          </a:bodyPr>
          <a:lstStyle/>
          <a:p>
            <a:r>
              <a:rPr lang="en-US" altLang="ja-JP" sz="3600" dirty="0"/>
              <a:t>Political Declaration (negotiated document)</a:t>
            </a:r>
          </a:p>
          <a:p>
            <a:endParaRPr lang="en-US" altLang="ja-JP" sz="3200" dirty="0"/>
          </a:p>
          <a:p>
            <a:r>
              <a:rPr lang="en-US" altLang="ja-JP" sz="3200" dirty="0"/>
              <a:t>‘Not good’ words were used many times</a:t>
            </a:r>
          </a:p>
          <a:p>
            <a:endParaRPr lang="en-US" altLang="ja-JP" sz="3200" dirty="0"/>
          </a:p>
          <a:p>
            <a:r>
              <a:rPr lang="en-US" altLang="ja-JP" sz="2400" dirty="0"/>
              <a:t>Concern – 11 words</a:t>
            </a:r>
          </a:p>
          <a:p>
            <a:r>
              <a:rPr lang="en-US" altLang="ja-JP" sz="2400" dirty="0"/>
              <a:t>Deeply concern – </a:t>
            </a:r>
            <a:r>
              <a:rPr lang="ja-JP" altLang="en-US" sz="2400" dirty="0"/>
              <a:t>６</a:t>
            </a:r>
            <a:r>
              <a:rPr lang="en-US" altLang="ja-JP" sz="2400" dirty="0"/>
              <a:t> words</a:t>
            </a:r>
          </a:p>
          <a:p>
            <a:r>
              <a:rPr lang="en-US" altLang="ja-JP" sz="2400" dirty="0"/>
              <a:t>Need – 28 words</a:t>
            </a:r>
          </a:p>
          <a:p>
            <a:r>
              <a:rPr lang="en-US" altLang="ja-JP" sz="2400" dirty="0"/>
              <a:t>Strengthen -24 words</a:t>
            </a:r>
          </a:p>
          <a:p>
            <a:r>
              <a:rPr lang="en-US" altLang="ja-JP" sz="2400" dirty="0"/>
              <a:t>Enhance -10 words</a:t>
            </a:r>
          </a:p>
          <a:p>
            <a:r>
              <a:rPr lang="en-US" altLang="ja-JP" sz="2400" dirty="0"/>
              <a:t>Call -15 words</a:t>
            </a:r>
          </a:p>
          <a:p>
            <a:r>
              <a:rPr lang="en-US" altLang="ja-JP" sz="2400" dirty="0"/>
              <a:t>Urge -4 words</a:t>
            </a:r>
          </a:p>
          <a:p>
            <a:r>
              <a:rPr lang="en-US" altLang="ja-JP" sz="2400" dirty="0"/>
              <a:t>Promote – 14 words</a:t>
            </a:r>
          </a:p>
          <a:p>
            <a:endParaRPr lang="en-US" altLang="ja-JP" sz="2400" dirty="0"/>
          </a:p>
          <a:p>
            <a:r>
              <a:rPr lang="en-US" altLang="ja-JP" sz="2400" dirty="0"/>
              <a:t>Welcome – 6 words</a:t>
            </a:r>
          </a:p>
          <a:p>
            <a:r>
              <a:rPr lang="en-US" altLang="ja-JP" sz="2400" dirty="0"/>
              <a:t>Recognize – 16 words</a:t>
            </a:r>
          </a:p>
          <a:p>
            <a:r>
              <a:rPr lang="en-US" altLang="ja-JP" sz="2400" dirty="0"/>
              <a:t>Reaffirm – 5 words</a:t>
            </a:r>
          </a:p>
          <a:p>
            <a:r>
              <a:rPr lang="en-US" altLang="ja-JP" sz="2400" dirty="0"/>
              <a:t>Reiterate – 5 words</a:t>
            </a:r>
          </a:p>
        </p:txBody>
      </p:sp>
    </p:spTree>
    <p:extLst>
      <p:ext uri="{BB962C8B-B14F-4D97-AF65-F5344CB8AC3E}">
        <p14:creationId xmlns:p14="http://schemas.microsoft.com/office/powerpoint/2010/main" val="4220327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9E22C96-9C7C-25F5-D437-97B2B74A0E36}"/>
              </a:ext>
            </a:extLst>
          </p:cNvPr>
          <p:cNvSpPr txBox="1"/>
          <p:nvPr/>
        </p:nvSpPr>
        <p:spPr>
          <a:xfrm>
            <a:off x="589280" y="423039"/>
            <a:ext cx="10637520" cy="5940088"/>
          </a:xfrm>
          <a:prstGeom prst="rect">
            <a:avLst/>
          </a:prstGeom>
          <a:noFill/>
        </p:spPr>
        <p:txBody>
          <a:bodyPr wrap="square">
            <a:spAutoFit/>
          </a:bodyPr>
          <a:lstStyle/>
          <a:p>
            <a:r>
              <a:rPr lang="en-US" altLang="ja-JP" sz="3600" dirty="0"/>
              <a:t>Political Declaration (negotiated document)</a:t>
            </a:r>
          </a:p>
          <a:p>
            <a:endParaRPr lang="en-US" altLang="ja-JP" sz="3600" dirty="0"/>
          </a:p>
          <a:p>
            <a:r>
              <a:rPr lang="en-US" altLang="ja-JP" sz="1400" dirty="0"/>
              <a:t>5. While we recognize that the implementation of the Sendai Framework is delivering positive results, we are </a:t>
            </a:r>
            <a:r>
              <a:rPr lang="en-US" altLang="ja-JP" sz="1400" dirty="0">
                <a:highlight>
                  <a:srgbClr val="FFFF00"/>
                </a:highlight>
              </a:rPr>
              <a:t>deeply concerned </a:t>
            </a:r>
            <a:r>
              <a:rPr lang="en-US" altLang="ja-JP" sz="1400" dirty="0"/>
              <a:t>that </a:t>
            </a:r>
            <a:r>
              <a:rPr lang="en-US" altLang="ja-JP" sz="1400" dirty="0">
                <a:solidFill>
                  <a:srgbClr val="FF0000"/>
                </a:solidFill>
              </a:rPr>
              <a:t>the pace of implementation is not sufficient nor equal</a:t>
            </a:r>
            <a:r>
              <a:rPr lang="en-US" altLang="ja-JP" sz="1400" dirty="0"/>
              <a:t>. Insufficient access to disaster data, risk knowledge, technology and financing, as well as insufficient prioritization and action on disaster risk reduction, including through climate action, continue to hinder progress in implementing the Sendai Framework. </a:t>
            </a:r>
          </a:p>
          <a:p>
            <a:endParaRPr lang="en-US" altLang="ja-JP" sz="1400" dirty="0"/>
          </a:p>
          <a:p>
            <a:r>
              <a:rPr lang="en-US" altLang="ja-JP" sz="1400" dirty="0"/>
              <a:t>6. We </a:t>
            </a:r>
            <a:r>
              <a:rPr lang="en-US" altLang="ja-JP" sz="1400" dirty="0">
                <a:highlight>
                  <a:srgbClr val="FFFF00"/>
                </a:highlight>
              </a:rPr>
              <a:t>express deep concern </a:t>
            </a:r>
            <a:r>
              <a:rPr lang="en-US" altLang="ja-JP" sz="1400" dirty="0"/>
              <a:t>at </a:t>
            </a:r>
            <a:r>
              <a:rPr lang="en-US" altLang="ja-JP" sz="1400" dirty="0">
                <a:solidFill>
                  <a:srgbClr val="FF0000"/>
                </a:solidFill>
              </a:rPr>
              <a:t>the increasing frequency and intensity, as well as the number and scale of disasters and their devastating impacts</a:t>
            </a:r>
            <a:r>
              <a:rPr lang="en-US" altLang="ja-JP" sz="1400" dirty="0"/>
              <a:t>, which have resulted in massive loss of life, food insecurity and famine, biodiversity loss, water-related </a:t>
            </a:r>
          </a:p>
          <a:p>
            <a:r>
              <a:rPr lang="en-US" altLang="ja-JP" sz="1400" dirty="0"/>
              <a:t>challenges, increased displacement, humanitarian and development needs and long-term negative economic, social and environmental consequences, especially for those in vulnerable situations throughout the world, and which are undermining progress towards sustainable development, the implementation of the 2030 Agenda for Sustainable Development and the achievement of its Sustainable Development Goals, in particular for the least developed countries, small island developing States, landlocked developing countries and African countries, as well as middle-income countries facing specific challenges. </a:t>
            </a:r>
          </a:p>
          <a:p>
            <a:endParaRPr lang="en-US" altLang="ja-JP" sz="1400" dirty="0"/>
          </a:p>
          <a:p>
            <a:r>
              <a:rPr lang="en-US" altLang="ja-JP" sz="1400" dirty="0"/>
              <a:t>7. We </a:t>
            </a:r>
            <a:r>
              <a:rPr lang="en-US" altLang="ja-JP" sz="1400" dirty="0">
                <a:highlight>
                  <a:srgbClr val="FFFF00"/>
                </a:highlight>
              </a:rPr>
              <a:t>express deep concern </a:t>
            </a:r>
            <a:r>
              <a:rPr lang="en-US" altLang="ja-JP" sz="1400" dirty="0"/>
              <a:t>also that </a:t>
            </a:r>
            <a:r>
              <a:rPr lang="en-US" altLang="ja-JP" sz="1400" dirty="0">
                <a:solidFill>
                  <a:srgbClr val="FF0000"/>
                </a:solidFill>
              </a:rPr>
              <a:t>economic losses are rising as a result of the increasing number and value of assets exposed and vulnerable to hazards.</a:t>
            </a:r>
          </a:p>
          <a:p>
            <a:endParaRPr lang="en-US" altLang="ja-JP" sz="1400" dirty="0"/>
          </a:p>
          <a:p>
            <a:r>
              <a:rPr lang="en-US" altLang="ja-JP" sz="1400" dirty="0"/>
              <a:t>30. We are </a:t>
            </a:r>
            <a:r>
              <a:rPr lang="en-US" altLang="ja-JP" sz="1400" dirty="0">
                <a:highlight>
                  <a:srgbClr val="FFFF00"/>
                </a:highlight>
              </a:rPr>
              <a:t>deeply concerned </a:t>
            </a:r>
            <a:r>
              <a:rPr lang="en-US" altLang="ja-JP" sz="1400" dirty="0"/>
              <a:t>that </a:t>
            </a:r>
            <a:r>
              <a:rPr lang="en-US" altLang="ja-JP" sz="1400" dirty="0">
                <a:solidFill>
                  <a:srgbClr val="FF0000"/>
                </a:solidFill>
              </a:rPr>
              <a:t>public and private investments to anticipate, plan for, reduce and prevent disaster risk remain insufficient and do not match the scale of existing and future risk.</a:t>
            </a:r>
            <a:r>
              <a:rPr lang="en-US" altLang="ja-JP" sz="1400" dirty="0"/>
              <a:t> We reaffirm the importance of investments that contribute to the reduction of disaster risk, the protection of lives, livelihoods and assets, resilience-building and the realization of sustainable development and poverty eradication, particularly in the least developed countries, small island developing </a:t>
            </a:r>
          </a:p>
          <a:p>
            <a:r>
              <a:rPr lang="en-US" altLang="ja-JP" sz="1400" dirty="0"/>
              <a:t>States, landlocked developing countries and African countries, as well as middle-income countries facing specific challenges. </a:t>
            </a:r>
            <a:endParaRPr lang="ja-JP" altLang="en-US" sz="1400" dirty="0"/>
          </a:p>
        </p:txBody>
      </p:sp>
    </p:spTree>
    <p:extLst>
      <p:ext uri="{BB962C8B-B14F-4D97-AF65-F5344CB8AC3E}">
        <p14:creationId xmlns:p14="http://schemas.microsoft.com/office/powerpoint/2010/main" val="3897740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9E22C96-9C7C-25F5-D437-97B2B74A0E36}"/>
              </a:ext>
            </a:extLst>
          </p:cNvPr>
          <p:cNvSpPr txBox="1"/>
          <p:nvPr/>
        </p:nvSpPr>
        <p:spPr>
          <a:xfrm>
            <a:off x="589280" y="423039"/>
            <a:ext cx="10637520" cy="4893647"/>
          </a:xfrm>
          <a:prstGeom prst="rect">
            <a:avLst/>
          </a:prstGeom>
          <a:noFill/>
        </p:spPr>
        <p:txBody>
          <a:bodyPr wrap="square">
            <a:spAutoFit/>
          </a:bodyPr>
          <a:lstStyle/>
          <a:p>
            <a:r>
              <a:rPr lang="en-US" altLang="ja-JP" sz="3600" dirty="0"/>
              <a:t>Political Declaration (negotiated document)</a:t>
            </a:r>
          </a:p>
          <a:p>
            <a:endParaRPr lang="en-US" altLang="ja-JP" sz="3600" dirty="0"/>
          </a:p>
          <a:p>
            <a:r>
              <a:rPr lang="en-US" altLang="ja-JP" sz="2000" dirty="0"/>
              <a:t>34. While we welcome the progress made in enhancing the effectiveness of disaster </a:t>
            </a:r>
          </a:p>
          <a:p>
            <a:r>
              <a:rPr lang="en-US" altLang="ja-JP" sz="2000" dirty="0"/>
              <a:t>prevention, anticipation, preparedness and response in the design and implementation </a:t>
            </a:r>
          </a:p>
          <a:p>
            <a:r>
              <a:rPr lang="en-US" altLang="ja-JP" sz="2000" dirty="0"/>
              <a:t>of multi-hazard early warning systems since 2015, particularly through enhanced </a:t>
            </a:r>
          </a:p>
          <a:p>
            <a:r>
              <a:rPr lang="en-US" altLang="ja-JP" sz="2000" dirty="0"/>
              <a:t>regional cooperation mechanisms and by the United Nations and its partners, we are </a:t>
            </a:r>
          </a:p>
          <a:p>
            <a:r>
              <a:rPr lang="en-US" altLang="ja-JP" sz="2000" dirty="0">
                <a:highlight>
                  <a:srgbClr val="FFFF00"/>
                </a:highlight>
              </a:rPr>
              <a:t>deeply concerned </a:t>
            </a:r>
            <a:r>
              <a:rPr lang="en-US" altLang="ja-JP" sz="2000" dirty="0"/>
              <a:t>that </a:t>
            </a:r>
            <a:r>
              <a:rPr lang="en-US" altLang="ja-JP" sz="2000" dirty="0">
                <a:solidFill>
                  <a:srgbClr val="FF0000"/>
                </a:solidFill>
              </a:rPr>
              <a:t>build back better principles have not been applied systematically</a:t>
            </a:r>
            <a:r>
              <a:rPr lang="en-US" altLang="ja-JP" sz="2000" dirty="0"/>
              <a:t>.</a:t>
            </a:r>
          </a:p>
          <a:p>
            <a:endParaRPr lang="en-US" altLang="ja-JP" sz="2000" dirty="0"/>
          </a:p>
          <a:p>
            <a:r>
              <a:rPr lang="en-US" altLang="ja-JP" sz="2000" dirty="0"/>
              <a:t>35. We are </a:t>
            </a:r>
            <a:r>
              <a:rPr lang="en-US" altLang="ja-JP" sz="2000" dirty="0">
                <a:highlight>
                  <a:srgbClr val="FFFF00"/>
                </a:highlight>
              </a:rPr>
              <a:t>deeply concerned </a:t>
            </a:r>
            <a:r>
              <a:rPr lang="en-US" altLang="ja-JP" sz="2000" dirty="0"/>
              <a:t>that </a:t>
            </a:r>
            <a:r>
              <a:rPr lang="en-US" altLang="ja-JP" sz="2000" dirty="0">
                <a:solidFill>
                  <a:srgbClr val="FF0000"/>
                </a:solidFill>
              </a:rPr>
              <a:t>coverage of and accessibility to multi-hazard early </a:t>
            </a:r>
          </a:p>
          <a:p>
            <a:r>
              <a:rPr lang="en-US" altLang="ja-JP" sz="2000" dirty="0">
                <a:solidFill>
                  <a:srgbClr val="FF0000"/>
                </a:solidFill>
              </a:rPr>
              <a:t>warning systems remains inadequate in all countries </a:t>
            </a:r>
            <a:r>
              <a:rPr lang="en-US" altLang="ja-JP" sz="2000" dirty="0"/>
              <a:t>and emphasize the need to </a:t>
            </a:r>
          </a:p>
          <a:p>
            <a:r>
              <a:rPr lang="en-US" altLang="ja-JP" sz="2000" dirty="0"/>
              <a:t>urgently extend the reach of multi-hazard early warning systems everywhere, </a:t>
            </a:r>
          </a:p>
          <a:p>
            <a:r>
              <a:rPr lang="en-US" altLang="ja-JP" sz="2000" dirty="0"/>
              <a:t>especially in developing countries and in particular in least developed countries, small </a:t>
            </a:r>
          </a:p>
          <a:p>
            <a:r>
              <a:rPr lang="en-US" altLang="ja-JP" sz="2000" dirty="0"/>
              <a:t>island developing States, landlocked developing countries and African countries, as </a:t>
            </a:r>
          </a:p>
          <a:p>
            <a:r>
              <a:rPr lang="en-US" altLang="ja-JP" sz="2000" dirty="0"/>
              <a:t>well as middle-income countries facing specific challenges.</a:t>
            </a:r>
          </a:p>
        </p:txBody>
      </p:sp>
    </p:spTree>
    <p:extLst>
      <p:ext uri="{BB962C8B-B14F-4D97-AF65-F5344CB8AC3E}">
        <p14:creationId xmlns:p14="http://schemas.microsoft.com/office/powerpoint/2010/main" val="3126569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345100" y="1196131"/>
            <a:ext cx="3691133" cy="5245295"/>
          </a:xfrm>
          <a:prstGeom prst="rect">
            <a:avLst/>
          </a:prstGeom>
        </p:spPr>
      </p:pic>
      <p:pic>
        <p:nvPicPr>
          <p:cNvPr id="3" name="図 2"/>
          <p:cNvPicPr>
            <a:picLocks noChangeAspect="1"/>
          </p:cNvPicPr>
          <p:nvPr/>
        </p:nvPicPr>
        <p:blipFill>
          <a:blip r:embed="rId3"/>
          <a:stretch>
            <a:fillRect/>
          </a:stretch>
        </p:blipFill>
        <p:spPr>
          <a:xfrm>
            <a:off x="162388" y="1081932"/>
            <a:ext cx="7950023" cy="5473695"/>
          </a:xfrm>
          <a:prstGeom prst="rect">
            <a:avLst/>
          </a:prstGeom>
        </p:spPr>
      </p:pic>
      <p:sp>
        <p:nvSpPr>
          <p:cNvPr id="5" name="テキスト ボックス 4"/>
          <p:cNvSpPr txBox="1"/>
          <p:nvPr/>
        </p:nvSpPr>
        <p:spPr>
          <a:xfrm>
            <a:off x="390985" y="208105"/>
            <a:ext cx="7037504" cy="369332"/>
          </a:xfrm>
          <a:prstGeom prst="rect">
            <a:avLst/>
          </a:prstGeom>
          <a:noFill/>
        </p:spPr>
        <p:txBody>
          <a:bodyPr wrap="none" rtlCol="0">
            <a:spAutoFit/>
          </a:bodyPr>
          <a:lstStyle/>
          <a:p>
            <a:r>
              <a:rPr kumimoji="1" lang="en-US" altLang="ja-JP" dirty="0" smtClean="0"/>
              <a:t>Sendai monitoring – why not conducted at the municipality level?</a:t>
            </a:r>
            <a:endParaRPr kumimoji="1" lang="ja-JP" altLang="en-US" dirty="0"/>
          </a:p>
        </p:txBody>
      </p:sp>
    </p:spTree>
    <p:extLst>
      <p:ext uri="{BB962C8B-B14F-4D97-AF65-F5344CB8AC3E}">
        <p14:creationId xmlns:p14="http://schemas.microsoft.com/office/powerpoint/2010/main" val="2524311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8373" y="334229"/>
            <a:ext cx="9853980" cy="2308324"/>
          </a:xfrm>
          <a:prstGeom prst="rect">
            <a:avLst/>
          </a:prstGeom>
          <a:noFill/>
        </p:spPr>
        <p:txBody>
          <a:bodyPr wrap="none" rtlCol="0">
            <a:spAutoFit/>
          </a:bodyPr>
          <a:lstStyle/>
          <a:p>
            <a:r>
              <a:rPr kumimoji="1" lang="en-US" altLang="ja-JP" dirty="0" smtClean="0"/>
              <a:t>A few additional slides:</a:t>
            </a:r>
          </a:p>
          <a:p>
            <a:endParaRPr lang="en-US" altLang="ja-JP" dirty="0"/>
          </a:p>
          <a:p>
            <a:r>
              <a:rPr lang="en-US" altLang="ja-JP" dirty="0" smtClean="0"/>
              <a:t>1. WMO’s Expert </a:t>
            </a:r>
            <a:r>
              <a:rPr lang="en-US" altLang="ja-JP" dirty="0"/>
              <a:t>Team on Cataloguing Weather, Water, Climate, Environmental, and Space</a:t>
            </a:r>
          </a:p>
          <a:p>
            <a:r>
              <a:rPr lang="en-US" altLang="ja-JP" dirty="0"/>
              <a:t>Weather Hazardous </a:t>
            </a:r>
            <a:r>
              <a:rPr lang="en-US" altLang="ja-JP" dirty="0" smtClean="0"/>
              <a:t>Events</a:t>
            </a:r>
          </a:p>
          <a:p>
            <a:endParaRPr kumimoji="1" lang="en-US" altLang="ja-JP" dirty="0"/>
          </a:p>
          <a:p>
            <a:r>
              <a:rPr lang="en-US" altLang="ja-JP" dirty="0" smtClean="0"/>
              <a:t>2.  Smart Phone based Pin-Point Alert System</a:t>
            </a:r>
          </a:p>
          <a:p>
            <a:endParaRPr kumimoji="1" lang="en-US" altLang="ja-JP" dirty="0"/>
          </a:p>
          <a:p>
            <a:pPr marL="342900" indent="-342900">
              <a:buAutoNum type="arabicPeriod" startAt="3"/>
            </a:pPr>
            <a:r>
              <a:rPr lang="en-US" altLang="ja-JP" dirty="0" smtClean="0"/>
              <a:t>World Bosai Forum 2025</a:t>
            </a:r>
            <a:endParaRPr lang="en-US" altLang="ja-JP" dirty="0"/>
          </a:p>
        </p:txBody>
      </p:sp>
    </p:spTree>
    <p:extLst>
      <p:ext uri="{BB962C8B-B14F-4D97-AF65-F5344CB8AC3E}">
        <p14:creationId xmlns:p14="http://schemas.microsoft.com/office/powerpoint/2010/main" val="772117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53148" y="138693"/>
            <a:ext cx="10745776" cy="7017306"/>
          </a:xfrm>
          <a:prstGeom prst="rect">
            <a:avLst/>
          </a:prstGeom>
        </p:spPr>
        <p:txBody>
          <a:bodyPr wrap="square">
            <a:spAutoFit/>
          </a:bodyPr>
          <a:lstStyle/>
          <a:p>
            <a:r>
              <a:rPr lang="en-US" altLang="ja-JP" b="1" dirty="0" smtClean="0"/>
              <a:t>1. Expert </a:t>
            </a:r>
            <a:r>
              <a:rPr lang="en-US" altLang="ja-JP" b="1" dirty="0"/>
              <a:t>Team on Cataloguing of Weather, Water</a:t>
            </a:r>
            <a:r>
              <a:rPr lang="en-US" altLang="ja-JP" b="1" dirty="0" smtClean="0"/>
              <a:t>,</a:t>
            </a:r>
            <a:r>
              <a:rPr lang="ja-JP" altLang="en-US" b="1" dirty="0"/>
              <a:t> </a:t>
            </a:r>
            <a:r>
              <a:rPr lang="en-US" altLang="ja-JP" b="1" dirty="0" smtClean="0"/>
              <a:t>Climate</a:t>
            </a:r>
            <a:r>
              <a:rPr lang="en-US" altLang="ja-JP" b="1" dirty="0"/>
              <a:t>, Environmental and Space Weather</a:t>
            </a:r>
          </a:p>
          <a:p>
            <a:r>
              <a:rPr lang="en-US" altLang="ja-JP" b="1" dirty="0"/>
              <a:t>Hazardous Events (ET-CHE</a:t>
            </a:r>
            <a:r>
              <a:rPr lang="en-US" altLang="ja-JP" b="1" dirty="0" smtClean="0"/>
              <a:t>)</a:t>
            </a:r>
          </a:p>
          <a:p>
            <a:endParaRPr lang="en-US" altLang="ja-JP" dirty="0"/>
          </a:p>
          <a:p>
            <a:r>
              <a:rPr lang="en-US" altLang="ja-JP" dirty="0" smtClean="0"/>
              <a:t>The </a:t>
            </a:r>
            <a:r>
              <a:rPr lang="en-US" altLang="ja-JP" dirty="0"/>
              <a:t>WMO Expert Team on Cataloguing Weather, Water, Climate, Environmental, and Space</a:t>
            </a:r>
          </a:p>
          <a:p>
            <a:r>
              <a:rPr lang="en-US" altLang="ja-JP" dirty="0"/>
              <a:t>Weather Hazardous Events, abbreviated as Expert Team on Cataloguing Hazardous Events (ET-CHE</a:t>
            </a:r>
            <a:r>
              <a:rPr lang="en-US" altLang="ja-JP" dirty="0" smtClean="0"/>
              <a:t>) to </a:t>
            </a:r>
            <a:r>
              <a:rPr lang="en-US" altLang="ja-JP" dirty="0"/>
              <a:t>assist the technical commission in addressing the </a:t>
            </a:r>
            <a:r>
              <a:rPr lang="en-US" altLang="ja-JP" dirty="0" smtClean="0"/>
              <a:t>EC-76 resolution </a:t>
            </a:r>
            <a:r>
              <a:rPr lang="en-US" altLang="ja-JP" dirty="0"/>
              <a:t>3.1(11)/1 and related EC-76 resolutions.</a:t>
            </a:r>
          </a:p>
          <a:p>
            <a:endParaRPr lang="en-US" altLang="ja-JP" dirty="0" smtClean="0"/>
          </a:p>
          <a:p>
            <a:r>
              <a:rPr lang="en-US" altLang="ja-JP" dirty="0" smtClean="0"/>
              <a:t>The </a:t>
            </a:r>
            <a:r>
              <a:rPr lang="en-US" altLang="ja-JP" dirty="0"/>
              <a:t>purpose of the ET-CHE is to contribute to the development and operationalization of the </a:t>
            </a:r>
            <a:r>
              <a:rPr lang="en-US" altLang="ja-JP" dirty="0" smtClean="0"/>
              <a:t>WMO Cataloguing </a:t>
            </a:r>
            <a:r>
              <a:rPr lang="en-US" altLang="ja-JP" dirty="0"/>
              <a:t>of Hazardous Events (WMO CHE</a:t>
            </a:r>
            <a:r>
              <a:rPr lang="en-US" altLang="ja-JP" dirty="0" smtClean="0"/>
              <a:t>).</a:t>
            </a:r>
          </a:p>
          <a:p>
            <a:endParaRPr lang="en-US" altLang="ja-JP" dirty="0"/>
          </a:p>
          <a:p>
            <a:r>
              <a:rPr lang="en-US" altLang="ja-JP" dirty="0" smtClean="0"/>
              <a:t>Deliverables</a:t>
            </a:r>
            <a:endParaRPr lang="en-US" altLang="ja-JP" dirty="0"/>
          </a:p>
          <a:p>
            <a:endParaRPr lang="en-US" altLang="ja-JP" dirty="0" smtClean="0"/>
          </a:p>
          <a:p>
            <a:r>
              <a:rPr lang="en-US" altLang="ja-JP" dirty="0" smtClean="0"/>
              <a:t>a</a:t>
            </a:r>
            <a:r>
              <a:rPr lang="en-US" altLang="ja-JP" dirty="0"/>
              <a:t>) Update and maintenance of WMO-CHE Events list and submission to the appropriate WMO</a:t>
            </a:r>
          </a:p>
          <a:p>
            <a:r>
              <a:rPr lang="en-US" altLang="ja-JP" dirty="0"/>
              <a:t>Constituent body process;</a:t>
            </a:r>
          </a:p>
          <a:p>
            <a:endParaRPr lang="en-US" altLang="ja-JP" dirty="0" smtClean="0"/>
          </a:p>
          <a:p>
            <a:r>
              <a:rPr lang="en-US" altLang="ja-JP" dirty="0" smtClean="0"/>
              <a:t>b</a:t>
            </a:r>
            <a:r>
              <a:rPr lang="en-US" altLang="ja-JP" dirty="0"/>
              <a:t>) Review and coordination with relevant expert’s updates to the UNDRR/ISC HIPs and</a:t>
            </a:r>
          </a:p>
          <a:p>
            <a:r>
              <a:rPr lang="en-US" altLang="ja-JP" dirty="0"/>
              <a:t>submission to the appropriate constituent body process;</a:t>
            </a:r>
          </a:p>
          <a:p>
            <a:endParaRPr lang="en-US" altLang="ja-JP" dirty="0" smtClean="0"/>
          </a:p>
          <a:p>
            <a:r>
              <a:rPr lang="en-US" altLang="ja-JP" dirty="0" smtClean="0"/>
              <a:t>c</a:t>
            </a:r>
            <a:r>
              <a:rPr lang="en-US" altLang="ja-JP" dirty="0"/>
              <a:t>) Development of CHE-related training materials to aid in CHE implementation and use of CHE</a:t>
            </a:r>
          </a:p>
          <a:p>
            <a:r>
              <a:rPr lang="en-US" altLang="ja-JP" dirty="0"/>
              <a:t>data and information;</a:t>
            </a:r>
          </a:p>
          <a:p>
            <a:endParaRPr lang="en-US" altLang="ja-JP" dirty="0" smtClean="0"/>
          </a:p>
          <a:p>
            <a:r>
              <a:rPr lang="en-US" altLang="ja-JP" dirty="0" smtClean="0"/>
              <a:t>d</a:t>
            </a:r>
            <a:r>
              <a:rPr lang="en-US" altLang="ja-JP" dirty="0"/>
              <a:t>) Development of recommendations on WMO CHE operational and organizational aspects to</a:t>
            </a:r>
          </a:p>
          <a:p>
            <a:r>
              <a:rPr lang="en-US" altLang="ja-JP" dirty="0"/>
              <a:t>be included in the technical regulations of the GDPFS and WIS</a:t>
            </a:r>
          </a:p>
          <a:p>
            <a:endParaRPr lang="en-US" altLang="ja-JP" dirty="0"/>
          </a:p>
        </p:txBody>
      </p:sp>
    </p:spTree>
    <p:extLst>
      <p:ext uri="{BB962C8B-B14F-4D97-AF65-F5344CB8AC3E}">
        <p14:creationId xmlns:p14="http://schemas.microsoft.com/office/powerpoint/2010/main" val="3803042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25214" y="536028"/>
            <a:ext cx="11578811" cy="5632311"/>
          </a:xfrm>
          <a:prstGeom prst="rect">
            <a:avLst/>
          </a:prstGeom>
          <a:noFill/>
        </p:spPr>
        <p:txBody>
          <a:bodyPr wrap="none" rtlCol="0">
            <a:spAutoFit/>
          </a:bodyPr>
          <a:lstStyle/>
          <a:p>
            <a:r>
              <a:rPr kumimoji="1" lang="en-US" altLang="ja-JP" dirty="0" smtClean="0"/>
              <a:t>Tohoku University is willing to host the WMO’s CHE system (global hazard database) in conjunction with</a:t>
            </a:r>
          </a:p>
          <a:p>
            <a:r>
              <a:rPr lang="en-US" altLang="ja-JP" dirty="0" smtClean="0"/>
              <a:t>the Global Centre for Disaster Statistics, which is a joint initiative with UNDP </a:t>
            </a:r>
          </a:p>
          <a:p>
            <a:endParaRPr kumimoji="1" lang="en-US" altLang="ja-JP" dirty="0"/>
          </a:p>
          <a:p>
            <a:r>
              <a:rPr lang="en-US" altLang="ja-JP" dirty="0" smtClean="0"/>
              <a:t>We will be able to identify quantity of how many climate-related hazards are occurring and how much</a:t>
            </a:r>
          </a:p>
          <a:p>
            <a:r>
              <a:rPr lang="en-US" altLang="ja-JP" dirty="0" smtClean="0"/>
              <a:t>degree (wind speed, precipitation, etc.) of hazard is influenced/</a:t>
            </a:r>
            <a:r>
              <a:rPr lang="en-US" altLang="ja-JP" dirty="0" err="1" smtClean="0"/>
              <a:t>aggrebated</a:t>
            </a:r>
            <a:r>
              <a:rPr lang="en-US" altLang="ja-JP" dirty="0" smtClean="0"/>
              <a:t> by climate change</a:t>
            </a:r>
          </a:p>
          <a:p>
            <a:endParaRPr kumimoji="1" lang="en-US" altLang="ja-JP" dirty="0"/>
          </a:p>
          <a:p>
            <a:r>
              <a:rPr lang="en-US" altLang="ja-JP" dirty="0" smtClean="0"/>
              <a:t>Also, we would be able to calculate how much damage and loss was increased by climate change</a:t>
            </a:r>
          </a:p>
          <a:p>
            <a:endParaRPr kumimoji="1" lang="en-US" altLang="ja-JP" dirty="0"/>
          </a:p>
          <a:p>
            <a:r>
              <a:rPr lang="en-US" altLang="ja-JP" dirty="0" smtClean="0"/>
              <a:t>This would trigger a game change for COP discussion because each country would know this in number.</a:t>
            </a:r>
          </a:p>
          <a:p>
            <a:endParaRPr kumimoji="1" lang="en-US" altLang="ja-JP" dirty="0"/>
          </a:p>
          <a:p>
            <a:r>
              <a:rPr lang="en-US" altLang="ja-JP" dirty="0" smtClean="0"/>
              <a:t>Who is affected and how much!</a:t>
            </a:r>
          </a:p>
          <a:p>
            <a:endParaRPr lang="en-US" altLang="ja-JP" dirty="0"/>
          </a:p>
          <a:p>
            <a:r>
              <a:rPr lang="en-US" altLang="ja-JP" dirty="0" smtClean="0"/>
              <a:t>Being served </a:t>
            </a:r>
            <a:r>
              <a:rPr lang="en-US" altLang="ja-JP" dirty="0"/>
              <a:t>as an Executive Committee Member of the Warsaw International Mechanism on Loss </a:t>
            </a:r>
            <a:r>
              <a:rPr lang="en-US" altLang="ja-JP" dirty="0" smtClean="0"/>
              <a:t>and</a:t>
            </a:r>
          </a:p>
          <a:p>
            <a:r>
              <a:rPr lang="en-US" altLang="ja-JP" dirty="0" smtClean="0"/>
              <a:t>Damage of </a:t>
            </a:r>
            <a:r>
              <a:rPr lang="en-US" altLang="ja-JP" dirty="0"/>
              <a:t>the UNFCCC </a:t>
            </a:r>
            <a:r>
              <a:rPr lang="en-US" altLang="ja-JP" dirty="0" smtClean="0"/>
              <a:t>in 2019, the bottle neck was luck of loss and damage data! </a:t>
            </a:r>
          </a:p>
          <a:p>
            <a:endParaRPr lang="en-US" altLang="ja-JP" dirty="0"/>
          </a:p>
          <a:p>
            <a:r>
              <a:rPr lang="en-US" altLang="ja-JP" dirty="0" smtClean="0"/>
              <a:t>With precise loss and damage data caused by climate change, policy makers can develop a better policy </a:t>
            </a:r>
          </a:p>
          <a:p>
            <a:r>
              <a:rPr lang="en-US" altLang="ja-JP" dirty="0" smtClean="0"/>
              <a:t>to invest where appropriate.</a:t>
            </a:r>
          </a:p>
          <a:p>
            <a:endParaRPr kumimoji="1" lang="en-US" altLang="ja-JP" dirty="0"/>
          </a:p>
          <a:p>
            <a:r>
              <a:rPr lang="en-US" altLang="ja-JP" dirty="0" smtClean="0"/>
              <a:t>All of this would significantly contribute to climate change adaptation to reduce damage and loss, including</a:t>
            </a:r>
          </a:p>
          <a:p>
            <a:r>
              <a:rPr kumimoji="1" lang="en-US" altLang="ja-JP" dirty="0" smtClean="0"/>
              <a:t>disaster-related ones.</a:t>
            </a:r>
            <a:endParaRPr kumimoji="1" lang="ja-JP" altLang="en-US" dirty="0"/>
          </a:p>
        </p:txBody>
      </p:sp>
    </p:spTree>
    <p:extLst>
      <p:ext uri="{BB962C8B-B14F-4D97-AF65-F5344CB8AC3E}">
        <p14:creationId xmlns:p14="http://schemas.microsoft.com/office/powerpoint/2010/main" val="3385998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38397" y="117693"/>
            <a:ext cx="11442556" cy="7294305"/>
          </a:xfrm>
          <a:prstGeom prst="rect">
            <a:avLst/>
          </a:prstGeom>
        </p:spPr>
        <p:txBody>
          <a:bodyPr wrap="none">
            <a:spAutoFit/>
          </a:bodyPr>
          <a:lstStyle/>
          <a:p>
            <a:pPr marL="342900" indent="-342900">
              <a:buAutoNum type="arabicPeriod" startAt="2"/>
            </a:pPr>
            <a:r>
              <a:rPr lang="en-US" altLang="ja-JP" b="1" dirty="0" smtClean="0"/>
              <a:t>Smart </a:t>
            </a:r>
            <a:r>
              <a:rPr lang="en-US" altLang="ja-JP" b="1" dirty="0"/>
              <a:t>Phone </a:t>
            </a:r>
            <a:r>
              <a:rPr lang="en-US" altLang="ja-JP" b="1" dirty="0" smtClean="0"/>
              <a:t>Based </a:t>
            </a:r>
            <a:r>
              <a:rPr lang="en-US" altLang="ja-JP" b="1" dirty="0"/>
              <a:t>Pin-Point Alert </a:t>
            </a:r>
            <a:r>
              <a:rPr lang="en-US" altLang="ja-JP" b="1" dirty="0" smtClean="0"/>
              <a:t>System</a:t>
            </a:r>
          </a:p>
          <a:p>
            <a:endParaRPr lang="en-US" altLang="ja-JP" dirty="0" smtClean="0"/>
          </a:p>
          <a:p>
            <a:r>
              <a:rPr lang="en-US" altLang="ja-JP" dirty="0" smtClean="0"/>
              <a:t>Mass evacuation should be avoided if possible</a:t>
            </a:r>
          </a:p>
          <a:p>
            <a:endParaRPr lang="en-US" altLang="ja-JP" dirty="0"/>
          </a:p>
          <a:p>
            <a:r>
              <a:rPr lang="en-US" altLang="ja-JP" dirty="0" smtClean="0"/>
              <a:t>In the fall of 2019, more than 600,000 Sendai citizens (total population is 1 million) were under evacuation</a:t>
            </a:r>
          </a:p>
          <a:p>
            <a:r>
              <a:rPr lang="en-US" altLang="ja-JP" dirty="0" smtClean="0"/>
              <a:t>order due to an approaching strong typhoon.</a:t>
            </a:r>
          </a:p>
          <a:p>
            <a:endParaRPr lang="en-US" altLang="ja-JP" dirty="0"/>
          </a:p>
          <a:p>
            <a:r>
              <a:rPr lang="en-US" altLang="ja-JP" dirty="0" smtClean="0"/>
              <a:t>Where to accommodate such a large number of evacuees?  Impossible!</a:t>
            </a:r>
          </a:p>
          <a:p>
            <a:endParaRPr lang="en-US" altLang="ja-JP" dirty="0"/>
          </a:p>
          <a:p>
            <a:r>
              <a:rPr lang="en-US" altLang="ja-JP" dirty="0" smtClean="0"/>
              <a:t>Not everyone had to evacuate.</a:t>
            </a:r>
          </a:p>
          <a:p>
            <a:endParaRPr lang="en-US" altLang="ja-JP" dirty="0"/>
          </a:p>
          <a:p>
            <a:r>
              <a:rPr lang="en-US" altLang="ja-JP" dirty="0" smtClean="0"/>
              <a:t>We should be able to identify who are those who really are in high risk and should evacuate.</a:t>
            </a:r>
          </a:p>
          <a:p>
            <a:endParaRPr lang="en-US" altLang="ja-JP" dirty="0"/>
          </a:p>
          <a:p>
            <a:r>
              <a:rPr lang="en-US" altLang="ja-JP" b="1" dirty="0" smtClean="0"/>
              <a:t>Pinpoint-assessment = household level disaster risk assessment</a:t>
            </a:r>
          </a:p>
          <a:p>
            <a:endParaRPr lang="en-US" altLang="ja-JP" dirty="0" smtClean="0"/>
          </a:p>
          <a:p>
            <a:r>
              <a:rPr lang="en-US" altLang="ja-JP" dirty="0" smtClean="0"/>
              <a:t>Plus</a:t>
            </a:r>
          </a:p>
          <a:p>
            <a:endParaRPr lang="en-US" altLang="ja-JP" dirty="0"/>
          </a:p>
          <a:p>
            <a:r>
              <a:rPr lang="en-US" altLang="ja-JP" b="1" dirty="0" smtClean="0"/>
              <a:t>Provide an assistance for those who cannot evacuate by themselves</a:t>
            </a:r>
            <a:endParaRPr lang="en-US" altLang="ja-JP" b="1" dirty="0"/>
          </a:p>
          <a:p>
            <a:endParaRPr lang="en-US" altLang="ja-JP" dirty="0" smtClean="0"/>
          </a:p>
          <a:p>
            <a:r>
              <a:rPr lang="en-US" altLang="ja-JP" dirty="0" smtClean="0"/>
              <a:t>The latter led to develop a smart phone based Pin-Point Alert System which should have a both-way</a:t>
            </a:r>
          </a:p>
          <a:p>
            <a:r>
              <a:rPr lang="en-US" altLang="ja-JP" dirty="0" smtClean="0"/>
              <a:t>communication function.  People who need help can ask help.</a:t>
            </a:r>
          </a:p>
          <a:p>
            <a:endParaRPr lang="en-US" altLang="ja-JP" dirty="0"/>
          </a:p>
          <a:p>
            <a:r>
              <a:rPr lang="en-US" altLang="ja-JP" dirty="0" smtClean="0"/>
              <a:t>Fujitsu and Tohoku University is developing this now</a:t>
            </a:r>
          </a:p>
          <a:p>
            <a:r>
              <a:rPr lang="en-US" altLang="ja-JP" dirty="0" smtClean="0"/>
              <a:t> </a:t>
            </a:r>
          </a:p>
          <a:p>
            <a:endParaRPr lang="en-US" altLang="ja-JP" dirty="0"/>
          </a:p>
          <a:p>
            <a:endParaRPr lang="en-US" altLang="ja-JP" dirty="0"/>
          </a:p>
        </p:txBody>
      </p:sp>
    </p:spTree>
    <p:extLst>
      <p:ext uri="{BB962C8B-B14F-4D97-AF65-F5344CB8AC3E}">
        <p14:creationId xmlns:p14="http://schemas.microsoft.com/office/powerpoint/2010/main" val="1893553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83664" y="313325"/>
            <a:ext cx="9754593" cy="5078313"/>
          </a:xfrm>
          <a:prstGeom prst="rect">
            <a:avLst/>
          </a:prstGeom>
          <a:noFill/>
        </p:spPr>
        <p:txBody>
          <a:bodyPr wrap="none" rtlCol="0">
            <a:spAutoFit/>
          </a:bodyPr>
          <a:lstStyle/>
          <a:p>
            <a:r>
              <a:rPr lang="en-US" altLang="ja-JP" dirty="0" smtClean="0"/>
              <a:t>Government of Japan modified the law</a:t>
            </a:r>
          </a:p>
          <a:p>
            <a:endParaRPr lang="en-US" altLang="ja-JP" dirty="0"/>
          </a:p>
          <a:p>
            <a:r>
              <a:rPr lang="en-US" altLang="ja-JP" dirty="0" smtClean="0"/>
              <a:t>Basic </a:t>
            </a:r>
            <a:r>
              <a:rPr lang="en-US" altLang="ja-JP" dirty="0"/>
              <a:t>Act on Disaster </a:t>
            </a:r>
            <a:r>
              <a:rPr lang="en-US" altLang="ja-JP" dirty="0" smtClean="0"/>
              <a:t>Management (Act No. 223 of 1961) modified in May 2021</a:t>
            </a:r>
          </a:p>
          <a:p>
            <a:endParaRPr kumimoji="1" lang="en-US" altLang="ja-JP" dirty="0"/>
          </a:p>
          <a:p>
            <a:r>
              <a:rPr lang="en-US" altLang="ja-JP" dirty="0"/>
              <a:t>The solution was to encourage </a:t>
            </a:r>
            <a:r>
              <a:rPr lang="en-US" altLang="ja-JP" b="1" dirty="0"/>
              <a:t>municipalities to develop individual evacuation plans</a:t>
            </a:r>
            <a:r>
              <a:rPr lang="en-US" altLang="ja-JP" b="1" dirty="0" smtClean="0"/>
              <a:t>.</a:t>
            </a:r>
          </a:p>
          <a:p>
            <a:endParaRPr lang="en-US" altLang="ja-JP" dirty="0"/>
          </a:p>
          <a:p>
            <a:r>
              <a:rPr lang="en-US" altLang="ja-JP" dirty="0" smtClean="0"/>
              <a:t>This was because more aged and disabled people became disaster victims in recent years</a:t>
            </a:r>
          </a:p>
          <a:p>
            <a:endParaRPr kumimoji="1" lang="en-US" altLang="ja-JP" dirty="0"/>
          </a:p>
          <a:p>
            <a:r>
              <a:rPr lang="en-US" altLang="ja-JP" dirty="0" smtClean="0"/>
              <a:t>2019 Typhoon: 65%</a:t>
            </a:r>
          </a:p>
          <a:p>
            <a:endParaRPr kumimoji="1" lang="en-US" altLang="ja-JP" dirty="0"/>
          </a:p>
          <a:p>
            <a:r>
              <a:rPr lang="en-US" altLang="ja-JP" dirty="0" smtClean="0"/>
              <a:t>2020 July Torrential Rain:79%</a:t>
            </a:r>
          </a:p>
          <a:p>
            <a:endParaRPr lang="en-US" altLang="ja-JP" dirty="0"/>
          </a:p>
          <a:p>
            <a:r>
              <a:rPr lang="en-US" altLang="ja-JP" b="1" dirty="0" smtClean="0"/>
              <a:t>The Smart </a:t>
            </a:r>
            <a:r>
              <a:rPr lang="en-US" altLang="ja-JP" b="1" dirty="0"/>
              <a:t>Phone </a:t>
            </a:r>
            <a:r>
              <a:rPr lang="en-US" altLang="ja-JP" b="1" dirty="0" smtClean="0"/>
              <a:t>Based </a:t>
            </a:r>
            <a:r>
              <a:rPr lang="en-US" altLang="ja-JP" b="1" dirty="0"/>
              <a:t>Pin-Point Alert </a:t>
            </a:r>
            <a:r>
              <a:rPr lang="en-US" altLang="ja-JP" b="1" dirty="0" smtClean="0"/>
              <a:t>System will be developed soon</a:t>
            </a:r>
            <a:endParaRPr lang="en-US" altLang="ja-JP" b="1" dirty="0"/>
          </a:p>
          <a:p>
            <a:endParaRPr lang="en-US" altLang="ja-JP" dirty="0" smtClean="0"/>
          </a:p>
          <a:p>
            <a:endParaRPr lang="en-US" altLang="ja-JP" dirty="0"/>
          </a:p>
          <a:p>
            <a:endParaRPr lang="en-US" altLang="ja-JP" dirty="0" smtClean="0"/>
          </a:p>
          <a:p>
            <a:endParaRPr kumimoji="1" lang="en-US" altLang="ja-JP" dirty="0"/>
          </a:p>
          <a:p>
            <a:endParaRPr kumimoji="1" lang="ja-JP" altLang="en-US" dirty="0"/>
          </a:p>
        </p:txBody>
      </p:sp>
      <p:pic>
        <p:nvPicPr>
          <p:cNvPr id="3" name="図 2"/>
          <p:cNvPicPr>
            <a:picLocks noChangeAspect="1"/>
          </p:cNvPicPr>
          <p:nvPr/>
        </p:nvPicPr>
        <p:blipFill>
          <a:blip r:embed="rId2"/>
          <a:stretch>
            <a:fillRect/>
          </a:stretch>
        </p:blipFill>
        <p:spPr>
          <a:xfrm>
            <a:off x="3907820" y="3967447"/>
            <a:ext cx="5325701" cy="2890553"/>
          </a:xfrm>
          <a:prstGeom prst="rect">
            <a:avLst/>
          </a:prstGeom>
        </p:spPr>
      </p:pic>
    </p:spTree>
    <p:extLst>
      <p:ext uri="{BB962C8B-B14F-4D97-AF65-F5344CB8AC3E}">
        <p14:creationId xmlns:p14="http://schemas.microsoft.com/office/powerpoint/2010/main" val="3914400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33160" y="647522"/>
            <a:ext cx="10630163" cy="4524315"/>
          </a:xfrm>
          <a:prstGeom prst="rect">
            <a:avLst/>
          </a:prstGeom>
        </p:spPr>
        <p:txBody>
          <a:bodyPr wrap="square">
            <a:spAutoFit/>
          </a:bodyPr>
          <a:lstStyle/>
          <a:p>
            <a:r>
              <a:rPr lang="en-US" altLang="ja-JP" b="1" dirty="0" smtClean="0"/>
              <a:t>3. World Bosai Forum 2023 was held in Sendai, March 10-12</a:t>
            </a:r>
          </a:p>
          <a:p>
            <a:endParaRPr lang="en-US" altLang="ja-JP" dirty="0"/>
          </a:p>
          <a:p>
            <a:r>
              <a:rPr lang="en-US" altLang="ja-JP" dirty="0" smtClean="0"/>
              <a:t>5,412 </a:t>
            </a:r>
            <a:r>
              <a:rPr lang="en-US" altLang="ja-JP" dirty="0"/>
              <a:t>participants from </a:t>
            </a:r>
            <a:r>
              <a:rPr lang="en-US" altLang="ja-JP" dirty="0" smtClean="0"/>
              <a:t>40 countries</a:t>
            </a:r>
          </a:p>
          <a:p>
            <a:endParaRPr lang="en-US" altLang="ja-JP" dirty="0"/>
          </a:p>
          <a:p>
            <a:r>
              <a:rPr lang="en-US" altLang="ja-JP" dirty="0" smtClean="0"/>
              <a:t>The </a:t>
            </a:r>
            <a:r>
              <a:rPr lang="en-US" altLang="ja-JP" dirty="0"/>
              <a:t>Forum discussed tangible solutions for disaster risk reduction and </a:t>
            </a:r>
          </a:p>
          <a:p>
            <a:r>
              <a:rPr lang="en-US" altLang="ja-JP" dirty="0"/>
              <a:t>disseminated information to the world through dialogue </a:t>
            </a:r>
            <a:r>
              <a:rPr lang="en-US" altLang="ja-JP" dirty="0" smtClean="0"/>
              <a:t>among</a:t>
            </a:r>
          </a:p>
          <a:p>
            <a:r>
              <a:rPr lang="en-US" altLang="ja-JP" dirty="0" smtClean="0"/>
              <a:t>international </a:t>
            </a:r>
            <a:r>
              <a:rPr lang="en-US" altLang="ja-JP" dirty="0"/>
              <a:t>organizations, </a:t>
            </a:r>
            <a:r>
              <a:rPr lang="en-US" altLang="ja-JP" dirty="0" smtClean="0"/>
              <a:t>governments</a:t>
            </a:r>
            <a:r>
              <a:rPr lang="en-US" altLang="ja-JP" dirty="0"/>
              <a:t>, academia, private sector, NGOs</a:t>
            </a:r>
            <a:r>
              <a:rPr lang="en-US" altLang="ja-JP" dirty="0" smtClean="0"/>
              <a:t>,</a:t>
            </a:r>
          </a:p>
          <a:p>
            <a:r>
              <a:rPr lang="en-US" altLang="ja-JP" dirty="0" smtClean="0"/>
              <a:t>and </a:t>
            </a:r>
            <a:r>
              <a:rPr lang="en-US" altLang="ja-JP" dirty="0"/>
              <a:t>citizens</a:t>
            </a:r>
          </a:p>
          <a:p>
            <a:endParaRPr lang="en-US" altLang="ja-JP" dirty="0"/>
          </a:p>
          <a:p>
            <a:r>
              <a:rPr lang="en-US" altLang="ja-JP" dirty="0" smtClean="0"/>
              <a:t>The </a:t>
            </a:r>
            <a:r>
              <a:rPr lang="en-US" altLang="ja-JP" dirty="0"/>
              <a:t>forum came up with recommendations to the Mid-Term Review </a:t>
            </a:r>
            <a:endParaRPr lang="en-US" altLang="ja-JP" dirty="0" smtClean="0"/>
          </a:p>
          <a:p>
            <a:r>
              <a:rPr lang="en-US" altLang="ja-JP" dirty="0" smtClean="0"/>
              <a:t>Process </a:t>
            </a:r>
            <a:r>
              <a:rPr lang="en-US" altLang="ja-JP" dirty="0"/>
              <a:t>of the Sendai Framework for Disaster Risk </a:t>
            </a:r>
            <a:r>
              <a:rPr lang="en-US" altLang="ja-JP" dirty="0" smtClean="0"/>
              <a:t>Reduction</a:t>
            </a:r>
          </a:p>
          <a:p>
            <a:endParaRPr lang="en-US" altLang="ja-JP" dirty="0"/>
          </a:p>
          <a:p>
            <a:r>
              <a:rPr lang="en-US" altLang="ja-JP" dirty="0" smtClean="0">
                <a:hlinkClick r:id="rId2"/>
              </a:rPr>
              <a:t>https</a:t>
            </a:r>
            <a:r>
              <a:rPr lang="en-US" altLang="ja-JP" dirty="0">
                <a:hlinkClick r:id="rId2"/>
              </a:rPr>
              <a:t>://worldbosaiforum.com/media/files/_u/wbf2023/report</a:t>
            </a:r>
            <a:r>
              <a:rPr lang="en-US" altLang="ja-JP" dirty="0" smtClean="0">
                <a:hlinkClick r:id="rId2"/>
              </a:rPr>
              <a:t>/</a:t>
            </a:r>
            <a:endParaRPr lang="en-US" altLang="ja-JP" dirty="0" smtClean="0"/>
          </a:p>
          <a:p>
            <a:r>
              <a:rPr lang="en-US" altLang="ja-JP" dirty="0" smtClean="0"/>
              <a:t>WBF%20Sendai%20Declaration%202023%20en.pdf</a:t>
            </a:r>
          </a:p>
          <a:p>
            <a:endParaRPr lang="en-US" altLang="ja-JP" dirty="0"/>
          </a:p>
          <a:p>
            <a:endParaRPr lang="ja-JP" altLang="en-US" dirty="0"/>
          </a:p>
        </p:txBody>
      </p:sp>
      <p:pic>
        <p:nvPicPr>
          <p:cNvPr id="5" name="図 4"/>
          <p:cNvPicPr>
            <a:picLocks noChangeAspect="1"/>
          </p:cNvPicPr>
          <p:nvPr/>
        </p:nvPicPr>
        <p:blipFill>
          <a:blip r:embed="rId3"/>
          <a:stretch>
            <a:fillRect/>
          </a:stretch>
        </p:blipFill>
        <p:spPr>
          <a:xfrm>
            <a:off x="8453394" y="0"/>
            <a:ext cx="3738606" cy="2270234"/>
          </a:xfrm>
          <a:prstGeom prst="rect">
            <a:avLst/>
          </a:prstGeom>
        </p:spPr>
      </p:pic>
      <p:pic>
        <p:nvPicPr>
          <p:cNvPr id="6" name="図 5"/>
          <p:cNvPicPr>
            <a:picLocks noChangeAspect="1"/>
          </p:cNvPicPr>
          <p:nvPr/>
        </p:nvPicPr>
        <p:blipFill>
          <a:blip r:embed="rId4"/>
          <a:stretch>
            <a:fillRect/>
          </a:stretch>
        </p:blipFill>
        <p:spPr>
          <a:xfrm>
            <a:off x="7765" y="6255666"/>
            <a:ext cx="654387" cy="602333"/>
          </a:xfrm>
          <a:prstGeom prst="rect">
            <a:avLst/>
          </a:prstGeom>
        </p:spPr>
      </p:pic>
      <p:pic>
        <p:nvPicPr>
          <p:cNvPr id="7" name="図 6"/>
          <p:cNvPicPr>
            <a:picLocks noChangeAspect="1"/>
          </p:cNvPicPr>
          <p:nvPr/>
        </p:nvPicPr>
        <p:blipFill>
          <a:blip r:embed="rId5"/>
          <a:stretch>
            <a:fillRect/>
          </a:stretch>
        </p:blipFill>
        <p:spPr>
          <a:xfrm>
            <a:off x="8453393" y="2270234"/>
            <a:ext cx="3776415" cy="2292372"/>
          </a:xfrm>
          <a:prstGeom prst="rect">
            <a:avLst/>
          </a:prstGeom>
        </p:spPr>
      </p:pic>
      <p:pic>
        <p:nvPicPr>
          <p:cNvPr id="8" name="図 7"/>
          <p:cNvPicPr>
            <a:picLocks noChangeAspect="1"/>
          </p:cNvPicPr>
          <p:nvPr/>
        </p:nvPicPr>
        <p:blipFill>
          <a:blip r:embed="rId6"/>
          <a:stretch>
            <a:fillRect/>
          </a:stretch>
        </p:blipFill>
        <p:spPr>
          <a:xfrm>
            <a:off x="8453394" y="4619362"/>
            <a:ext cx="3738606" cy="2252566"/>
          </a:xfrm>
          <a:prstGeom prst="rect">
            <a:avLst/>
          </a:prstGeom>
        </p:spPr>
      </p:pic>
    </p:spTree>
    <p:extLst>
      <p:ext uri="{BB962C8B-B14F-4D97-AF65-F5344CB8AC3E}">
        <p14:creationId xmlns:p14="http://schemas.microsoft.com/office/powerpoint/2010/main" val="237189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33756" y="271701"/>
            <a:ext cx="9319238" cy="6093976"/>
          </a:xfrm>
          <a:prstGeom prst="rect">
            <a:avLst/>
          </a:prstGeom>
          <a:noFill/>
        </p:spPr>
        <p:txBody>
          <a:bodyPr wrap="square" rtlCol="0">
            <a:spAutoFit/>
          </a:bodyPr>
          <a:lstStyle/>
          <a:p>
            <a:endParaRPr kumimoji="1" lang="en-US" altLang="ja-JP" dirty="0" smtClean="0"/>
          </a:p>
          <a:p>
            <a:r>
              <a:rPr lang="en-US" altLang="ja-JP" sz="2800" dirty="0" smtClean="0"/>
              <a:t>Conference Structure: 2 Segments</a:t>
            </a:r>
          </a:p>
          <a:p>
            <a:endParaRPr lang="en-US" altLang="ja-JP" sz="2800" dirty="0"/>
          </a:p>
          <a:p>
            <a:pPr marL="285750" indent="-285750">
              <a:buFont typeface="Wingdings" panose="05000000000000000000" pitchFamily="2" charset="2"/>
              <a:buChar char="Ø"/>
            </a:pPr>
            <a:r>
              <a:rPr kumimoji="1" lang="en-US" altLang="ja-JP" sz="2800" dirty="0" smtClean="0"/>
              <a:t>Risk Reduction Hub: May 17-19</a:t>
            </a:r>
          </a:p>
          <a:p>
            <a:endParaRPr lang="en-US" altLang="ja-JP" sz="2800" dirty="0"/>
          </a:p>
          <a:p>
            <a:endParaRPr kumimoji="1" lang="en-US" altLang="ja-JP" sz="2800" dirty="0" smtClean="0"/>
          </a:p>
          <a:p>
            <a:pPr marL="285750" indent="-285750">
              <a:buFont typeface="Wingdings" panose="05000000000000000000" pitchFamily="2" charset="2"/>
              <a:buChar char="Ø"/>
            </a:pPr>
            <a:r>
              <a:rPr kumimoji="1" lang="en-US" altLang="ja-JP" sz="2800" dirty="0" smtClean="0"/>
              <a:t>High Level Meeting: May 18-19</a:t>
            </a:r>
          </a:p>
          <a:p>
            <a:endParaRPr lang="en-US" altLang="ja-JP" sz="2800" dirty="0"/>
          </a:p>
          <a:p>
            <a:r>
              <a:rPr kumimoji="1" lang="en-US" altLang="ja-JP" sz="2800" dirty="0" smtClean="0"/>
              <a:t>May 18: General Assembly Hall</a:t>
            </a:r>
            <a:r>
              <a:rPr kumimoji="1" lang="ja-JP" altLang="en-US" sz="2800" dirty="0" smtClean="0"/>
              <a:t>（</a:t>
            </a:r>
            <a:r>
              <a:rPr kumimoji="1" lang="en-US" altLang="ja-JP" sz="2800" dirty="0" smtClean="0"/>
              <a:t>Opening</a:t>
            </a:r>
            <a:r>
              <a:rPr lang="en-US" altLang="ja-JP" sz="2800" dirty="0" smtClean="0"/>
              <a:t>, Political Declaration, Statements</a:t>
            </a:r>
            <a:r>
              <a:rPr kumimoji="1" lang="ja-JP" altLang="en-US" sz="2800" dirty="0" smtClean="0"/>
              <a:t>）</a:t>
            </a:r>
            <a:endParaRPr kumimoji="1" lang="en-US" altLang="ja-JP" sz="2800" dirty="0" smtClean="0"/>
          </a:p>
          <a:p>
            <a:endParaRPr lang="en-US" altLang="ja-JP" sz="2800" dirty="0"/>
          </a:p>
          <a:p>
            <a:r>
              <a:rPr kumimoji="1" lang="en-US" altLang="ja-JP" sz="2800" dirty="0" smtClean="0"/>
              <a:t>May 19: Trusteeship Council Chamber</a:t>
            </a:r>
            <a:r>
              <a:rPr kumimoji="1" lang="ja-JP" altLang="en-US" sz="2800" dirty="0" smtClean="0"/>
              <a:t>（</a:t>
            </a:r>
            <a:r>
              <a:rPr kumimoji="1" lang="en-US" altLang="ja-JP" sz="2800" dirty="0" smtClean="0"/>
              <a:t>4 Multi-stakeholder Panels, Closing</a:t>
            </a:r>
            <a:r>
              <a:rPr kumimoji="1" lang="ja-JP" altLang="en-US" sz="2800" dirty="0" smtClean="0"/>
              <a:t>）</a:t>
            </a:r>
            <a:endParaRPr kumimoji="1" lang="en-US" altLang="ja-JP" sz="2800" dirty="0" smtClean="0"/>
          </a:p>
          <a:p>
            <a:endParaRPr lang="en-US" altLang="ja-JP" dirty="0"/>
          </a:p>
          <a:p>
            <a:endParaRPr kumimoji="1" lang="ja-JP" altLang="en-US" dirty="0"/>
          </a:p>
        </p:txBody>
      </p:sp>
    </p:spTree>
    <p:extLst>
      <p:ext uri="{BB962C8B-B14F-4D97-AF65-F5344CB8AC3E}">
        <p14:creationId xmlns:p14="http://schemas.microsoft.com/office/powerpoint/2010/main" val="194889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14411" y="183407"/>
            <a:ext cx="11893506" cy="5355312"/>
          </a:xfrm>
          <a:prstGeom prst="rect">
            <a:avLst/>
          </a:prstGeom>
        </p:spPr>
        <p:txBody>
          <a:bodyPr wrap="square">
            <a:spAutoFit/>
          </a:bodyPr>
          <a:lstStyle/>
          <a:p>
            <a:r>
              <a:rPr lang="en-US" altLang="ja-JP" b="1" dirty="0">
                <a:latin typeface="Arial Narrow" panose="020B0606020202030204" pitchFamily="34" charset="0"/>
              </a:rPr>
              <a:t>Preamble </a:t>
            </a:r>
            <a:endParaRPr lang="en-US" altLang="ja-JP" b="1"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World </a:t>
            </a:r>
            <a:r>
              <a:rPr lang="en-US" altLang="ja-JP" dirty="0">
                <a:latin typeface="Arial Narrow" panose="020B0606020202030204" pitchFamily="34" charset="0"/>
              </a:rPr>
              <a:t>BOSAI Forum 2023/IDRC 2023 in SENDAI was attended by 5,412 participants from 40 countries. The Forum discussed tangible solutions for disaster risk reduction and disseminated information to the world through dialogue among international organizations, governments, academia, private sector, NGOs, and citizens. The Forum voiced its desire to see conflicts around the world resolved as soon as possible, since conflict is the biggest impediment to disaster risk reduction. Conflict is one of the reasons why the Sendai Framework for Disaster Risk Reduction, the Paris Agreement, and the Sustainable Development Goals (SDGs) have fallen far behind in achieving their goals. On the other hand, the Forum emphasized that international cooperation on disaster risk reduction may be beneficial in resolving conflicts. The Covid-19 Pandemic took a tremendous toll, and the Sendai Framework for Disaster Risk Reduction pointed out the importance of being prepared in advance and of maintaining the health care sector in times of emergency. A special session on earthquakes in Turkey and Syria discussed challenges and solutions by academia and practitioners. It was pointed out that while the development of new technologies is effective for disaster risk reduction, we already have a substantial amount of viable technology; the problem is that they are not being disseminated throughout society. A human-centered approach, including inclusiveness and sustainability in disaster risk reduction, was suggested to address the problem that some socio-economic groups are more vulnerable to disasters. Education and public awareness, including picture books and disaster storytelling associated with disaster-related museums, are useful to keep memories of disaster experiences alive in the next generations. Several sessions emphasized that inclusion of the perspectives of women, children and the disabled would further reduce disaster risks. City of Sendai conducted a </a:t>
            </a:r>
            <a:r>
              <a:rPr lang="en-US" altLang="ja-JP" dirty="0" smtClean="0">
                <a:latin typeface="Arial Narrow" panose="020B0606020202030204" pitchFamily="34" charset="0"/>
              </a:rPr>
              <a:t>mid-term </a:t>
            </a:r>
            <a:r>
              <a:rPr lang="en-US" altLang="ja-JP" dirty="0">
                <a:latin typeface="Arial Narrow" panose="020B0606020202030204" pitchFamily="34" charset="0"/>
              </a:rPr>
              <a:t>review on the Sendai Framework which helps understand disaster risks at the local level. The exhibition, called World BOSAI EXPO, introduced disaster risk reduction product technologies from private companies and activities of disaster risk reduction-related organizations.</a:t>
            </a:r>
            <a:endParaRPr lang="ja-JP" altLang="en-US" dirty="0">
              <a:latin typeface="Arial Narrow" panose="020B0606020202030204" pitchFamily="34" charset="0"/>
            </a:endParaRPr>
          </a:p>
        </p:txBody>
      </p:sp>
      <p:pic>
        <p:nvPicPr>
          <p:cNvPr id="3" name="図 2"/>
          <p:cNvPicPr>
            <a:picLocks noChangeAspect="1"/>
          </p:cNvPicPr>
          <p:nvPr/>
        </p:nvPicPr>
        <p:blipFill>
          <a:blip r:embed="rId2"/>
          <a:stretch>
            <a:fillRect/>
          </a:stretch>
        </p:blipFill>
        <p:spPr>
          <a:xfrm>
            <a:off x="11537613" y="6255667"/>
            <a:ext cx="654387" cy="602333"/>
          </a:xfrm>
          <a:prstGeom prst="rect">
            <a:avLst/>
          </a:prstGeom>
        </p:spPr>
      </p:pic>
    </p:spTree>
    <p:extLst>
      <p:ext uri="{BB962C8B-B14F-4D97-AF65-F5344CB8AC3E}">
        <p14:creationId xmlns:p14="http://schemas.microsoft.com/office/powerpoint/2010/main" val="1821711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13513" y="117693"/>
            <a:ext cx="11666482" cy="6740307"/>
          </a:xfrm>
          <a:prstGeom prst="rect">
            <a:avLst/>
          </a:prstGeom>
        </p:spPr>
        <p:txBody>
          <a:bodyPr wrap="square">
            <a:spAutoFit/>
          </a:bodyPr>
          <a:lstStyle/>
          <a:p>
            <a:r>
              <a:rPr lang="en-US" altLang="ja-JP" dirty="0">
                <a:latin typeface="Arial Narrow" panose="020B0606020202030204" pitchFamily="34" charset="0"/>
              </a:rPr>
              <a:t>The forum came up with recommendations to the Mid-Term Review Process of the Sendai Framework for Disaster Risk Reduction as below.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b="1" dirty="0" smtClean="0">
                <a:latin typeface="Arial Narrow" panose="020B0606020202030204" pitchFamily="34" charset="0"/>
              </a:rPr>
              <a:t>Our </a:t>
            </a:r>
            <a:r>
              <a:rPr lang="en-US" altLang="ja-JP" b="1" dirty="0">
                <a:latin typeface="Arial Narrow" panose="020B0606020202030204" pitchFamily="34" charset="0"/>
              </a:rPr>
              <a:t>recommendations: </a:t>
            </a:r>
            <a:endParaRPr lang="en-US" altLang="ja-JP" b="1"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1</a:t>
            </a:r>
            <a:r>
              <a:rPr lang="en-US" altLang="ja-JP" dirty="0">
                <a:latin typeface="Arial Narrow" panose="020B0606020202030204" pitchFamily="34" charset="0"/>
              </a:rPr>
              <a:t>. The Forum recognizes the high value of the Sendai Framework for Disaster Risk Reduction and the need to accelerate its implementation. We respect the important role of the United Nations Office for Disaster Risk Reduction for that goal. Ultimately, promotion and review of the Sendai Framework must lead to practice of disaster risk reduction in each country and to strengthen national and local mechanisms to implement disaster risk reduction. This includes strengthening of the National Platforms and their secretariat, in many cases National Disaster Management Organizations/Authorities (NDMOs).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b="1" dirty="0" smtClean="0">
                <a:latin typeface="Arial Narrow" panose="020B0606020202030204" pitchFamily="34" charset="0"/>
              </a:rPr>
              <a:t>Understanding </a:t>
            </a:r>
            <a:r>
              <a:rPr lang="en-US" altLang="ja-JP" b="1" dirty="0">
                <a:latin typeface="Arial Narrow" panose="020B0606020202030204" pitchFamily="34" charset="0"/>
              </a:rPr>
              <a:t>disaster risk (priority area 1 of the Sendai Framework for DRR) </a:t>
            </a:r>
            <a:endParaRPr lang="en-US" altLang="ja-JP" b="1"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2</a:t>
            </a:r>
            <a:r>
              <a:rPr lang="en-US" altLang="ja-JP" dirty="0">
                <a:latin typeface="Arial Narrow" panose="020B0606020202030204" pitchFamily="34" charset="0"/>
              </a:rPr>
              <a:t>. We need sound and reliable evidence based on data collection and analysis, including risk assessment, to further enhance the connection between risk information and DRR decisions and actions</a:t>
            </a:r>
            <a:r>
              <a:rPr lang="en-US" altLang="ja-JP" dirty="0" smtClean="0">
                <a:latin typeface="Arial Narrow" panose="020B0606020202030204" pitchFamily="34" charset="0"/>
              </a:rPr>
              <a:t>.</a:t>
            </a:r>
          </a:p>
          <a:p>
            <a:endParaRPr lang="en-US" altLang="ja-JP" dirty="0" smtClean="0">
              <a:latin typeface="Arial Narrow" panose="020B0606020202030204" pitchFamily="34" charset="0"/>
            </a:endParaRPr>
          </a:p>
          <a:p>
            <a:r>
              <a:rPr lang="en-US" altLang="ja-JP" dirty="0" smtClean="0">
                <a:latin typeface="Arial Narrow" panose="020B0606020202030204" pitchFamily="34" charset="0"/>
              </a:rPr>
              <a:t>3</a:t>
            </a:r>
            <a:r>
              <a:rPr lang="en-US" altLang="ja-JP" dirty="0">
                <a:latin typeface="Arial Narrow" panose="020B0606020202030204" pitchFamily="34" charset="0"/>
              </a:rPr>
              <a:t>. To enhance credibility, we must fully utilize and refer to historical disaster loss and damage data and statistics. We need to improve accuracy in the calculation of economic losses, including those of infrastructures. </a:t>
            </a:r>
            <a:endParaRPr lang="en-US" altLang="ja-JP" dirty="0" smtClean="0">
              <a:latin typeface="Arial Narrow" panose="020B0606020202030204" pitchFamily="34" charset="0"/>
            </a:endParaRPr>
          </a:p>
          <a:p>
            <a:endParaRPr lang="en-US" altLang="ja-JP" dirty="0" smtClean="0">
              <a:latin typeface="Arial Narrow" panose="020B0606020202030204" pitchFamily="34" charset="0"/>
            </a:endParaRPr>
          </a:p>
          <a:p>
            <a:r>
              <a:rPr lang="en-US" altLang="ja-JP" dirty="0" smtClean="0">
                <a:latin typeface="Arial Narrow" panose="020B0606020202030204" pitchFamily="34" charset="0"/>
              </a:rPr>
              <a:t>4</a:t>
            </a:r>
            <a:r>
              <a:rPr lang="en-US" altLang="ja-JP" dirty="0">
                <a:latin typeface="Arial Narrow" panose="020B0606020202030204" pitchFamily="34" charset="0"/>
              </a:rPr>
              <a:t>. We need consistent and understandable metrics regarding disaster risk reduction and building resilience. How resilient is resilient enough? There must be substantial discussions among the relevant stakeholders within and across countries.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5</a:t>
            </a:r>
            <a:r>
              <a:rPr lang="en-US" altLang="ja-JP" dirty="0">
                <a:latin typeface="Arial Narrow" panose="020B0606020202030204" pitchFamily="34" charset="0"/>
              </a:rPr>
              <a:t>. The Sendai monitoring should be done not only by national governments but also local governments, including municipalities, to understand disaster risks at the local </a:t>
            </a:r>
            <a:r>
              <a:rPr lang="en-US" altLang="ja-JP" dirty="0" smtClean="0">
                <a:latin typeface="Arial Narrow" panose="020B0606020202030204" pitchFamily="34" charset="0"/>
              </a:rPr>
              <a:t>level.</a:t>
            </a:r>
            <a:endParaRPr lang="ja-JP" altLang="en-US" dirty="0">
              <a:latin typeface="Arial Narrow" panose="020B0606020202030204" pitchFamily="34" charset="0"/>
            </a:endParaRPr>
          </a:p>
        </p:txBody>
      </p:sp>
      <p:pic>
        <p:nvPicPr>
          <p:cNvPr id="3" name="図 2"/>
          <p:cNvPicPr>
            <a:picLocks noChangeAspect="1"/>
          </p:cNvPicPr>
          <p:nvPr/>
        </p:nvPicPr>
        <p:blipFill>
          <a:blip r:embed="rId2"/>
          <a:stretch>
            <a:fillRect/>
          </a:stretch>
        </p:blipFill>
        <p:spPr>
          <a:xfrm>
            <a:off x="11537613" y="0"/>
            <a:ext cx="654387" cy="602333"/>
          </a:xfrm>
          <a:prstGeom prst="rect">
            <a:avLst/>
          </a:prstGeom>
        </p:spPr>
      </p:pic>
    </p:spTree>
    <p:extLst>
      <p:ext uri="{BB962C8B-B14F-4D97-AF65-F5344CB8AC3E}">
        <p14:creationId xmlns:p14="http://schemas.microsoft.com/office/powerpoint/2010/main" val="3468978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51349" y="747172"/>
            <a:ext cx="11899812" cy="4801314"/>
          </a:xfrm>
          <a:prstGeom prst="rect">
            <a:avLst/>
          </a:prstGeom>
        </p:spPr>
        <p:txBody>
          <a:bodyPr wrap="square">
            <a:spAutoFit/>
          </a:bodyPr>
          <a:lstStyle/>
          <a:p>
            <a:r>
              <a:rPr lang="en-US" altLang="ja-JP" b="1" dirty="0">
                <a:latin typeface="Arial Narrow" panose="020B0606020202030204" pitchFamily="34" charset="0"/>
              </a:rPr>
              <a:t>Strengthening disaster risk governance to manage disaster risk (priority area 2 of the Sendai Framework for DRR) </a:t>
            </a:r>
            <a:endParaRPr lang="en-US" altLang="ja-JP" b="1"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6</a:t>
            </a:r>
            <a:r>
              <a:rPr lang="en-US" altLang="ja-JP" dirty="0">
                <a:latin typeface="Arial Narrow" panose="020B0606020202030204" pitchFamily="34" charset="0"/>
              </a:rPr>
              <a:t>. We need more robust education programs for securing skilled human resources dedicated to disaster risk reduction. More transdisciplinary practical programs should be inaugurated to formulate an optimized set of DRR actions based on scientific evidence.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7</a:t>
            </a:r>
            <a:r>
              <a:rPr lang="en-US" altLang="ja-JP" dirty="0">
                <a:latin typeface="Arial Narrow" panose="020B0606020202030204" pitchFamily="34" charset="0"/>
              </a:rPr>
              <a:t>. We must strengthen the National Platform for Disaster Risk Reduction and coordination with national organizations that invest in disaster risk reduction such as the Ministry of Public Works, Construction, Planning, and Finance.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8</a:t>
            </a:r>
            <a:r>
              <a:rPr lang="en-US" altLang="ja-JP" dirty="0">
                <a:latin typeface="Arial Narrow" panose="020B0606020202030204" pitchFamily="34" charset="0"/>
              </a:rPr>
              <a:t>. We must stress the importance of balance between structural and non-structural measures to reduce disaster risk. An optimal combination of disaster risk reduction measures is needed to maximize the effectiveness of disaster risk reduction by various stakeholders with limited resources. A disaster risk reduction effectiveness metric needs to be established for this purpose.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9</a:t>
            </a:r>
            <a:r>
              <a:rPr lang="en-US" altLang="ja-JP" dirty="0">
                <a:latin typeface="Arial Narrow" panose="020B0606020202030204" pitchFamily="34" charset="0"/>
              </a:rPr>
              <a:t>. We encourage further involvement of the private sector in investments in disaster risk reduction. Private sector involvement would be more effective if there is a national strategy and budget for disaster risk reduction at the local level.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10</a:t>
            </a:r>
            <a:r>
              <a:rPr lang="en-US" altLang="ja-JP" dirty="0">
                <a:latin typeface="Arial Narrow" panose="020B0606020202030204" pitchFamily="34" charset="0"/>
              </a:rPr>
              <a:t>. Specific actions (tangible, measurable, visible, ‘</a:t>
            </a:r>
            <a:r>
              <a:rPr lang="en-US" altLang="ja-JP" dirty="0" err="1">
                <a:latin typeface="Arial Narrow" panose="020B0606020202030204" pitchFamily="34" charset="0"/>
              </a:rPr>
              <a:t>mapable</a:t>
            </a:r>
            <a:r>
              <a:rPr lang="en-US" altLang="ja-JP" dirty="0">
                <a:latin typeface="Arial Narrow" panose="020B0606020202030204" pitchFamily="34" charset="0"/>
              </a:rPr>
              <a:t>,’ GIS-based actions) are needed at the local level. The global level agenda should be for local level actions. Since all disasters affect the local level, activities must be action oriented.</a:t>
            </a:r>
            <a:endParaRPr lang="ja-JP" altLang="en-US" dirty="0">
              <a:latin typeface="Arial Narrow" panose="020B0606020202030204" pitchFamily="34" charset="0"/>
            </a:endParaRPr>
          </a:p>
        </p:txBody>
      </p:sp>
      <p:pic>
        <p:nvPicPr>
          <p:cNvPr id="4" name="図 3"/>
          <p:cNvPicPr>
            <a:picLocks noChangeAspect="1"/>
          </p:cNvPicPr>
          <p:nvPr/>
        </p:nvPicPr>
        <p:blipFill>
          <a:blip r:embed="rId2"/>
          <a:stretch>
            <a:fillRect/>
          </a:stretch>
        </p:blipFill>
        <p:spPr>
          <a:xfrm>
            <a:off x="0" y="0"/>
            <a:ext cx="654387" cy="602333"/>
          </a:xfrm>
          <a:prstGeom prst="rect">
            <a:avLst/>
          </a:prstGeom>
        </p:spPr>
      </p:pic>
    </p:spTree>
    <p:extLst>
      <p:ext uri="{BB962C8B-B14F-4D97-AF65-F5344CB8AC3E}">
        <p14:creationId xmlns:p14="http://schemas.microsoft.com/office/powerpoint/2010/main" val="3396631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7654" y="308108"/>
            <a:ext cx="11925037" cy="6186309"/>
          </a:xfrm>
          <a:prstGeom prst="rect">
            <a:avLst/>
          </a:prstGeom>
        </p:spPr>
        <p:txBody>
          <a:bodyPr wrap="square">
            <a:spAutoFit/>
          </a:bodyPr>
          <a:lstStyle/>
          <a:p>
            <a:r>
              <a:rPr lang="en-US" altLang="ja-JP" b="1" dirty="0">
                <a:latin typeface="Arial Narrow" panose="020B0606020202030204" pitchFamily="34" charset="0"/>
              </a:rPr>
              <a:t>Investing in disaster risk reduction for resilience (priority area 3 of the Sendai Framework for DRR) </a:t>
            </a:r>
            <a:endParaRPr lang="en-US" altLang="ja-JP" b="1"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11</a:t>
            </a:r>
            <a:r>
              <a:rPr lang="en-US" altLang="ja-JP" dirty="0">
                <a:latin typeface="Arial Narrow" panose="020B0606020202030204" pitchFamily="34" charset="0"/>
              </a:rPr>
              <a:t>. Continued investment in disaster risk reduction, including cooperation and guidance with private investors is necessary for substantial risk reduction. We need to secure a sustainable budget to achieve resilience in the event of a disaster.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12</a:t>
            </a:r>
            <a:r>
              <a:rPr lang="en-US" altLang="ja-JP" dirty="0">
                <a:latin typeface="Arial Narrow" panose="020B0606020202030204" pitchFamily="34" charset="0"/>
              </a:rPr>
              <a:t>. We need to link disaster risk reduction with urban and rural land use planning. The continued investment in land use planning for disaster risk reduction will significantly reduce the short-term impacts of climate change.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13</a:t>
            </a:r>
            <a:r>
              <a:rPr lang="en-US" altLang="ja-JP" dirty="0">
                <a:latin typeface="Arial Narrow" panose="020B0606020202030204" pitchFamily="34" charset="0"/>
              </a:rPr>
              <a:t>. We need to develop better financial mechanisms for resilient infrastructure, including insurance of public assets.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14</a:t>
            </a:r>
            <a:r>
              <a:rPr lang="en-US" altLang="ja-JP" dirty="0">
                <a:latin typeface="Arial Narrow" panose="020B0606020202030204" pitchFamily="34" charset="0"/>
              </a:rPr>
              <a:t>. Pre-disaster investment and DRR actions should be optimized based on the economic and social development level of the countries and regions. While Early Warning Systems are effective to achieve Sendai Framework’s global targets A and B, we also have to consider combining with other effective DRR measures to attain Sendai Framework’s global targets C and D. Enhancing disaster preparedness for effective response and to Build Back Better in recovery, rehabilitation and reconstruction (priority area 4 of the Sendai Framework for DRR)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15</a:t>
            </a:r>
            <a:r>
              <a:rPr lang="en-US" altLang="ja-JP" dirty="0">
                <a:latin typeface="Arial Narrow" panose="020B0606020202030204" pitchFamily="34" charset="0"/>
              </a:rPr>
              <a:t>. Pre-disaster recovery planning derived from the Build Back Better principles learned from the Great East Japan Earthquake and Tsunami can reduce the recovery time and serve as effective pre-disaster DRR investment.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16</a:t>
            </a:r>
            <a:r>
              <a:rPr lang="en-US" altLang="ja-JP" dirty="0">
                <a:latin typeface="Arial Narrow" panose="020B0606020202030204" pitchFamily="34" charset="0"/>
              </a:rPr>
              <a:t>. Restoration in the "hard" aspects of recovery and reconstruction, such as infrastructure, does not necessarily mean "recovery" for each and every one of the victims. For example, the rate of suicide among disaster victims remains higher even several years after </a:t>
            </a:r>
            <a:r>
              <a:rPr lang="en-US" altLang="ja-JP" dirty="0" smtClean="0">
                <a:latin typeface="Arial Narrow" panose="020B0606020202030204" pitchFamily="34" charset="0"/>
              </a:rPr>
              <a:t>large-scale </a:t>
            </a:r>
            <a:r>
              <a:rPr lang="en-US" altLang="ja-JP" dirty="0">
                <a:latin typeface="Arial Narrow" panose="020B0606020202030204" pitchFamily="34" charset="0"/>
              </a:rPr>
              <a:t>disasters. In that sense "Build Back Better" should highlight individual victims' psychosocial status and take necessary steps as well. Such steps will even encourage those people's engagement in future risk reduction and enhance resilience of the local community.</a:t>
            </a:r>
            <a:endParaRPr lang="ja-JP" altLang="en-US" dirty="0">
              <a:latin typeface="Arial Narrow" panose="020B0606020202030204" pitchFamily="34" charset="0"/>
            </a:endParaRPr>
          </a:p>
        </p:txBody>
      </p:sp>
      <p:pic>
        <p:nvPicPr>
          <p:cNvPr id="3" name="図 2"/>
          <p:cNvPicPr>
            <a:picLocks noChangeAspect="1"/>
          </p:cNvPicPr>
          <p:nvPr/>
        </p:nvPicPr>
        <p:blipFill>
          <a:blip r:embed="rId2"/>
          <a:stretch>
            <a:fillRect/>
          </a:stretch>
        </p:blipFill>
        <p:spPr>
          <a:xfrm>
            <a:off x="11537613" y="6255667"/>
            <a:ext cx="654387" cy="602333"/>
          </a:xfrm>
          <a:prstGeom prst="rect">
            <a:avLst/>
          </a:prstGeom>
        </p:spPr>
      </p:pic>
    </p:spTree>
    <p:extLst>
      <p:ext uri="{BB962C8B-B14F-4D97-AF65-F5344CB8AC3E}">
        <p14:creationId xmlns:p14="http://schemas.microsoft.com/office/powerpoint/2010/main" val="2358812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14410" y="444000"/>
            <a:ext cx="11811525" cy="4801314"/>
          </a:xfrm>
          <a:prstGeom prst="rect">
            <a:avLst/>
          </a:prstGeom>
        </p:spPr>
        <p:txBody>
          <a:bodyPr wrap="square">
            <a:spAutoFit/>
          </a:bodyPr>
          <a:lstStyle/>
          <a:p>
            <a:r>
              <a:rPr lang="en-US" altLang="ja-JP" b="1" dirty="0">
                <a:latin typeface="Arial Narrow" panose="020B0606020202030204" pitchFamily="34" charset="0"/>
              </a:rPr>
              <a:t>Cross-cutting and emerging </a:t>
            </a:r>
            <a:r>
              <a:rPr lang="en-US" altLang="ja-JP" b="1" dirty="0" smtClean="0">
                <a:latin typeface="Arial Narrow" panose="020B0606020202030204" pitchFamily="34" charset="0"/>
              </a:rPr>
              <a:t>issues</a:t>
            </a:r>
          </a:p>
          <a:p>
            <a:endParaRPr lang="en-US" altLang="ja-JP" dirty="0">
              <a:latin typeface="Arial Narrow" panose="020B0606020202030204" pitchFamily="34" charset="0"/>
            </a:endParaRPr>
          </a:p>
          <a:p>
            <a:r>
              <a:rPr lang="en-US" altLang="ja-JP" dirty="0" smtClean="0">
                <a:latin typeface="Arial Narrow" panose="020B0606020202030204" pitchFamily="34" charset="0"/>
              </a:rPr>
              <a:t>17</a:t>
            </a:r>
            <a:r>
              <a:rPr lang="en-US" altLang="ja-JP" dirty="0">
                <a:latin typeface="Arial Narrow" panose="020B0606020202030204" pitchFamily="34" charset="0"/>
              </a:rPr>
              <a:t>. Scientific global collaboration networks should be strengthened with more involvement of academia to share successful cases and to improve the accuracy of disaster risk assessment.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18</a:t>
            </a:r>
            <a:r>
              <a:rPr lang="en-US" altLang="ja-JP" dirty="0">
                <a:latin typeface="Arial Narrow" panose="020B0606020202030204" pitchFamily="34" charset="0"/>
              </a:rPr>
              <a:t>. The forum identified a need for an intergovernmental venue to discuss key disaster risk reduction issues from the NDMO’s perspective. These include sharing of national and regional good practices accumulated during the 2015-2023 period of the Sendai Framework implementation period, periodic review of the Sendai Framework, and the climate change adaptation issues mentioned above.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19</a:t>
            </a:r>
            <a:r>
              <a:rPr lang="en-US" altLang="ja-JP" dirty="0">
                <a:latin typeface="Arial Narrow" panose="020B0606020202030204" pitchFamily="34" charset="0"/>
              </a:rPr>
              <a:t>. The forum concerned that disaster risk reduction issues related to climate change are currently discussed and decided without sufficient involvement of NDMOs in the global process of climate change adaptation under the UNFCCC, especially in the COP series.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20</a:t>
            </a:r>
            <a:r>
              <a:rPr lang="en-US" altLang="ja-JP" dirty="0">
                <a:latin typeface="Arial Narrow" panose="020B0606020202030204" pitchFamily="34" charset="0"/>
              </a:rPr>
              <a:t>. There is a need to bridge the gap and share knowledge between countries that have long dealt with climate change and those facing climate change as a new risk. Conventional disaster risk reduction strategies are also effective for climate change-induced disasters. </a:t>
            </a:r>
            <a:endParaRPr lang="en-US" altLang="ja-JP" dirty="0" smtClean="0">
              <a:latin typeface="Arial Narrow" panose="020B0606020202030204" pitchFamily="34" charset="0"/>
            </a:endParaRPr>
          </a:p>
          <a:p>
            <a:endParaRPr lang="en-US" altLang="ja-JP" dirty="0">
              <a:latin typeface="Arial Narrow" panose="020B0606020202030204" pitchFamily="34" charset="0"/>
            </a:endParaRPr>
          </a:p>
          <a:p>
            <a:r>
              <a:rPr lang="en-US" altLang="ja-JP" dirty="0" smtClean="0">
                <a:latin typeface="Arial Narrow" panose="020B0606020202030204" pitchFamily="34" charset="0"/>
              </a:rPr>
              <a:t>21</a:t>
            </a:r>
            <a:r>
              <a:rPr lang="en-US" altLang="ja-JP" dirty="0">
                <a:latin typeface="Arial Narrow" panose="020B0606020202030204" pitchFamily="34" charset="0"/>
              </a:rPr>
              <a:t>. There is a need for science-based discussions and evidence on the linkages between climate change adaptation measures and disaster risk reduction, based on solid data on disaster losses and damages at all levels</a:t>
            </a:r>
            <a:endParaRPr lang="ja-JP" altLang="en-US" dirty="0">
              <a:latin typeface="Arial Narrow" panose="020B0606020202030204" pitchFamily="34" charset="0"/>
            </a:endParaRPr>
          </a:p>
        </p:txBody>
      </p:sp>
      <p:pic>
        <p:nvPicPr>
          <p:cNvPr id="3" name="図 2"/>
          <p:cNvPicPr>
            <a:picLocks noChangeAspect="1"/>
          </p:cNvPicPr>
          <p:nvPr/>
        </p:nvPicPr>
        <p:blipFill>
          <a:blip r:embed="rId2"/>
          <a:stretch>
            <a:fillRect/>
          </a:stretch>
        </p:blipFill>
        <p:spPr>
          <a:xfrm>
            <a:off x="11537613" y="0"/>
            <a:ext cx="654387" cy="602333"/>
          </a:xfrm>
          <a:prstGeom prst="rect">
            <a:avLst/>
          </a:prstGeom>
        </p:spPr>
      </p:pic>
    </p:spTree>
    <p:extLst>
      <p:ext uri="{BB962C8B-B14F-4D97-AF65-F5344CB8AC3E}">
        <p14:creationId xmlns:p14="http://schemas.microsoft.com/office/powerpoint/2010/main" val="2101140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60218" y="529831"/>
            <a:ext cx="10671562" cy="5839348"/>
          </a:xfrm>
          <a:prstGeom prst="rect">
            <a:avLst/>
          </a:prstGeom>
        </p:spPr>
      </p:pic>
      <p:sp>
        <p:nvSpPr>
          <p:cNvPr id="3" name="テキスト ボックス 2"/>
          <p:cNvSpPr txBox="1"/>
          <p:nvPr/>
        </p:nvSpPr>
        <p:spPr>
          <a:xfrm>
            <a:off x="1296415" y="4937760"/>
            <a:ext cx="9695283" cy="461665"/>
          </a:xfrm>
          <a:prstGeom prst="rect">
            <a:avLst/>
          </a:prstGeom>
          <a:noFill/>
        </p:spPr>
        <p:txBody>
          <a:bodyPr wrap="none" rtlCol="0">
            <a:spAutoFit/>
          </a:bodyPr>
          <a:lstStyle/>
          <a:p>
            <a:r>
              <a:rPr kumimoji="1" lang="en-US" altLang="ja-JP" sz="2400" b="1" dirty="0" smtClean="0">
                <a:solidFill>
                  <a:schemeClr val="bg1"/>
                </a:solidFill>
              </a:rPr>
              <a:t>World Bosai Forum 2025 will be held in Sendai, March 7-9, 2025</a:t>
            </a:r>
            <a:endParaRPr kumimoji="1" lang="ja-JP" altLang="en-US" sz="2400" b="1" dirty="0">
              <a:solidFill>
                <a:schemeClr val="bg1"/>
              </a:solidFill>
            </a:endParaRPr>
          </a:p>
        </p:txBody>
      </p:sp>
      <p:pic>
        <p:nvPicPr>
          <p:cNvPr id="4" name="図 3"/>
          <p:cNvPicPr>
            <a:picLocks noChangeAspect="1"/>
          </p:cNvPicPr>
          <p:nvPr/>
        </p:nvPicPr>
        <p:blipFill>
          <a:blip r:embed="rId4"/>
          <a:stretch>
            <a:fillRect/>
          </a:stretch>
        </p:blipFill>
        <p:spPr>
          <a:xfrm>
            <a:off x="11537613" y="0"/>
            <a:ext cx="654387" cy="602333"/>
          </a:xfrm>
          <a:prstGeom prst="rect">
            <a:avLst/>
          </a:prstGeom>
        </p:spPr>
      </p:pic>
      <p:pic>
        <p:nvPicPr>
          <p:cNvPr id="5" name="図 4"/>
          <p:cNvPicPr>
            <a:picLocks noChangeAspect="1"/>
          </p:cNvPicPr>
          <p:nvPr/>
        </p:nvPicPr>
        <p:blipFill>
          <a:blip r:embed="rId4"/>
          <a:stretch>
            <a:fillRect/>
          </a:stretch>
        </p:blipFill>
        <p:spPr>
          <a:xfrm>
            <a:off x="11537613" y="6255667"/>
            <a:ext cx="654387" cy="602333"/>
          </a:xfrm>
          <a:prstGeom prst="rect">
            <a:avLst/>
          </a:prstGeom>
        </p:spPr>
      </p:pic>
      <p:pic>
        <p:nvPicPr>
          <p:cNvPr id="6" name="図 5"/>
          <p:cNvPicPr>
            <a:picLocks noChangeAspect="1"/>
          </p:cNvPicPr>
          <p:nvPr/>
        </p:nvPicPr>
        <p:blipFill>
          <a:blip r:embed="rId4"/>
          <a:stretch>
            <a:fillRect/>
          </a:stretch>
        </p:blipFill>
        <p:spPr>
          <a:xfrm>
            <a:off x="-1" y="6255667"/>
            <a:ext cx="654387" cy="602333"/>
          </a:xfrm>
          <a:prstGeom prst="rect">
            <a:avLst/>
          </a:prstGeom>
        </p:spPr>
      </p:pic>
      <p:pic>
        <p:nvPicPr>
          <p:cNvPr id="7" name="図 6"/>
          <p:cNvPicPr>
            <a:picLocks noChangeAspect="1"/>
          </p:cNvPicPr>
          <p:nvPr/>
        </p:nvPicPr>
        <p:blipFill>
          <a:blip r:embed="rId4"/>
          <a:stretch>
            <a:fillRect/>
          </a:stretch>
        </p:blipFill>
        <p:spPr>
          <a:xfrm>
            <a:off x="0" y="0"/>
            <a:ext cx="654387" cy="602333"/>
          </a:xfrm>
          <a:prstGeom prst="rect">
            <a:avLst/>
          </a:prstGeom>
        </p:spPr>
      </p:pic>
    </p:spTree>
    <p:extLst>
      <p:ext uri="{BB962C8B-B14F-4D97-AF65-F5344CB8AC3E}">
        <p14:creationId xmlns:p14="http://schemas.microsoft.com/office/powerpoint/2010/main" val="1363651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4229" y="608531"/>
            <a:ext cx="11464684" cy="5078313"/>
          </a:xfrm>
          <a:prstGeom prst="rect">
            <a:avLst/>
          </a:prstGeom>
        </p:spPr>
        <p:txBody>
          <a:bodyPr wrap="square">
            <a:spAutoFit/>
          </a:bodyPr>
          <a:lstStyle/>
          <a:p>
            <a:r>
              <a:rPr lang="en-US" altLang="ja-JP" sz="1200" b="1" dirty="0"/>
              <a:t>Risk Reduction Hub</a:t>
            </a:r>
          </a:p>
          <a:p>
            <a:endParaRPr lang="en-US" altLang="ja-JP" sz="1200" dirty="0"/>
          </a:p>
          <a:p>
            <a:r>
              <a:rPr lang="en-US" altLang="ja-JP" sz="1200" dirty="0"/>
              <a:t>Wednesday, 17 May 2023</a:t>
            </a:r>
          </a:p>
          <a:p>
            <a:r>
              <a:rPr lang="en-US" altLang="ja-JP" sz="1200" dirty="0"/>
              <a:t>08:15-09:45: Scaling Up Risk Sensitive </a:t>
            </a:r>
            <a:r>
              <a:rPr lang="en-US" altLang="ja-JP" sz="1200" dirty="0">
                <a:solidFill>
                  <a:srgbClr val="FF0000"/>
                </a:solidFill>
              </a:rPr>
              <a:t>Urban Development</a:t>
            </a:r>
          </a:p>
          <a:p>
            <a:r>
              <a:rPr lang="en-US" altLang="ja-JP" sz="1200" dirty="0"/>
              <a:t>10:00-11:30: Next generation disaster risk analytics: Strengthening the </a:t>
            </a:r>
            <a:r>
              <a:rPr lang="en-US" altLang="ja-JP" sz="1200" dirty="0">
                <a:solidFill>
                  <a:srgbClr val="FF0000"/>
                </a:solidFill>
              </a:rPr>
              <a:t>DRR Data Ecosystem </a:t>
            </a:r>
            <a:r>
              <a:rPr lang="en-US" altLang="ja-JP" sz="1200" dirty="0"/>
              <a:t>to meet tomorrow’s global challenges</a:t>
            </a:r>
          </a:p>
          <a:p>
            <a:r>
              <a:rPr lang="en-US" altLang="ja-JP" sz="1200" dirty="0"/>
              <a:t>10:30-12:00: Human Mobility in the Context of Disasters</a:t>
            </a:r>
          </a:p>
          <a:p>
            <a:r>
              <a:rPr lang="en-US" altLang="ja-JP" sz="1200" dirty="0"/>
              <a:t>11:30-13:00: Accelerating Action for </a:t>
            </a:r>
            <a:r>
              <a:rPr lang="en-US" altLang="ja-JP" sz="1200" dirty="0">
                <a:solidFill>
                  <a:srgbClr val="FF0000"/>
                </a:solidFill>
              </a:rPr>
              <a:t>Gender</a:t>
            </a:r>
            <a:r>
              <a:rPr lang="en-US" altLang="ja-JP" sz="1200" dirty="0"/>
              <a:t> Responsive Disaster Risk Reduction</a:t>
            </a:r>
          </a:p>
          <a:p>
            <a:r>
              <a:rPr lang="en-US" altLang="ja-JP" sz="1200" dirty="0"/>
              <a:t>13:15-14:30: Changing our Future</a:t>
            </a:r>
            <a:r>
              <a:rPr lang="en-US" altLang="ja-JP" sz="1200" dirty="0">
                <a:solidFill>
                  <a:srgbClr val="FF0000"/>
                </a:solidFill>
              </a:rPr>
              <a:t>: Children </a:t>
            </a:r>
            <a:r>
              <a:rPr lang="en-US" altLang="ja-JP" sz="1200" dirty="0"/>
              <a:t>are taking action to end violence against children by building resilience and addressing </a:t>
            </a:r>
            <a:r>
              <a:rPr lang="en-US" altLang="ja-JP" sz="1200" dirty="0">
                <a:solidFill>
                  <a:srgbClr val="FF0000"/>
                </a:solidFill>
              </a:rPr>
              <a:t>climate change</a:t>
            </a:r>
          </a:p>
          <a:p>
            <a:r>
              <a:rPr lang="en-US" altLang="ja-JP" sz="1200" dirty="0"/>
              <a:t>13:15-14:30: SAMOA and Sendai; Twin Pillars for a Resilient and Productive Future in all </a:t>
            </a:r>
            <a:r>
              <a:rPr lang="en-US" altLang="ja-JP" sz="1200" dirty="0">
                <a:solidFill>
                  <a:srgbClr val="FF0000"/>
                </a:solidFill>
              </a:rPr>
              <a:t>Small Island Developing States</a:t>
            </a:r>
            <a:r>
              <a:rPr lang="en-US" altLang="ja-JP" sz="1200" dirty="0"/>
              <a:t>, by harnessing women's leadership</a:t>
            </a:r>
          </a:p>
          <a:p>
            <a:r>
              <a:rPr lang="en-US" altLang="ja-JP" sz="1200" dirty="0"/>
              <a:t>13:15-14:45: Accelerating implementation of DRR and resilience in </a:t>
            </a:r>
            <a:r>
              <a:rPr lang="en-US" altLang="ja-JP" sz="1200" dirty="0">
                <a:solidFill>
                  <a:srgbClr val="FF0000"/>
                </a:solidFill>
              </a:rPr>
              <a:t>infrastructure</a:t>
            </a:r>
          </a:p>
          <a:p>
            <a:r>
              <a:rPr lang="en-US" altLang="ja-JP" sz="1200" dirty="0"/>
              <a:t>15:00-16:30: Synergizing </a:t>
            </a:r>
            <a:r>
              <a:rPr lang="en-US" altLang="ja-JP" sz="1200" dirty="0">
                <a:solidFill>
                  <a:srgbClr val="FF0000"/>
                </a:solidFill>
              </a:rPr>
              <a:t>Climate Action </a:t>
            </a:r>
            <a:r>
              <a:rPr lang="en-US" altLang="ja-JP" sz="1200" dirty="0"/>
              <a:t>and Disaster Risk Reduction</a:t>
            </a:r>
          </a:p>
          <a:p>
            <a:r>
              <a:rPr lang="en-US" altLang="ja-JP" sz="1200" dirty="0"/>
              <a:t>15:00-16:30: Adopting Intersectionality to DRR using </a:t>
            </a:r>
            <a:r>
              <a:rPr lang="en-US" altLang="ja-JP" sz="1200" dirty="0">
                <a:solidFill>
                  <a:srgbClr val="FF0000"/>
                </a:solidFill>
              </a:rPr>
              <a:t>Disability</a:t>
            </a:r>
            <a:r>
              <a:rPr lang="en-US" altLang="ja-JP" sz="1200" dirty="0"/>
              <a:t> as an Example</a:t>
            </a:r>
          </a:p>
          <a:p>
            <a:r>
              <a:rPr lang="en-US" altLang="ja-JP" sz="1200" dirty="0"/>
              <a:t>15:00-16:30: Risk Proofing </a:t>
            </a:r>
            <a:r>
              <a:rPr lang="en-US" altLang="ja-JP" sz="1200" dirty="0">
                <a:solidFill>
                  <a:srgbClr val="FF0000"/>
                </a:solidFill>
              </a:rPr>
              <a:t>Sustainable Development</a:t>
            </a:r>
          </a:p>
          <a:p>
            <a:r>
              <a:rPr lang="en-US" altLang="ja-JP" sz="1200" dirty="0"/>
              <a:t>16:30-18:00: </a:t>
            </a:r>
            <a:r>
              <a:rPr lang="en-US" altLang="ja-JP" sz="1200" dirty="0">
                <a:solidFill>
                  <a:srgbClr val="FF0000"/>
                </a:solidFill>
              </a:rPr>
              <a:t>Private Investment</a:t>
            </a:r>
            <a:r>
              <a:rPr lang="en-US" altLang="ja-JP" sz="1200" dirty="0"/>
              <a:t> in Disaster Risk Reduction for Resilience</a:t>
            </a:r>
          </a:p>
          <a:p>
            <a:r>
              <a:rPr lang="en-US" altLang="ja-JP" sz="1200" dirty="0"/>
              <a:t>16:30-18:00: A whole of Society Approach: the role of </a:t>
            </a:r>
            <a:r>
              <a:rPr lang="en-US" altLang="ja-JP" sz="1200" dirty="0">
                <a:solidFill>
                  <a:srgbClr val="FF0000"/>
                </a:solidFill>
              </a:rPr>
              <a:t>non-state actors </a:t>
            </a:r>
            <a:r>
              <a:rPr lang="en-US" altLang="ja-JP" sz="1200" dirty="0"/>
              <a:t>in the Sendai Framework</a:t>
            </a:r>
          </a:p>
          <a:p>
            <a:endParaRPr lang="en-US" altLang="ja-JP" sz="1200" dirty="0" smtClean="0"/>
          </a:p>
          <a:p>
            <a:r>
              <a:rPr lang="en-US" altLang="ja-JP" sz="1200" dirty="0" smtClean="0"/>
              <a:t>Thursday</a:t>
            </a:r>
            <a:r>
              <a:rPr lang="en-US" altLang="ja-JP" sz="1200" dirty="0"/>
              <a:t>, 18 May 2023</a:t>
            </a:r>
          </a:p>
          <a:p>
            <a:r>
              <a:rPr lang="en-US" altLang="ja-JP" sz="1200" dirty="0"/>
              <a:t>08:15-09:45: </a:t>
            </a:r>
            <a:r>
              <a:rPr lang="en-US" altLang="ja-JP" sz="1200" dirty="0">
                <a:solidFill>
                  <a:srgbClr val="FF0000"/>
                </a:solidFill>
              </a:rPr>
              <a:t>Early Warnings </a:t>
            </a:r>
            <a:r>
              <a:rPr lang="en-US" altLang="ja-JP" sz="1200" dirty="0"/>
              <a:t>for All - Closing the gap and scaling up good practices</a:t>
            </a:r>
          </a:p>
          <a:p>
            <a:r>
              <a:rPr lang="en-US" altLang="ja-JP" sz="1200" dirty="0"/>
              <a:t>08:15-09:45: Disaster Risk Reduction in Countries Affected by </a:t>
            </a:r>
            <a:r>
              <a:rPr lang="en-US" altLang="ja-JP" sz="1200" dirty="0">
                <a:solidFill>
                  <a:srgbClr val="FF0000"/>
                </a:solidFill>
              </a:rPr>
              <a:t>Multidimensional Crisis</a:t>
            </a:r>
          </a:p>
          <a:p>
            <a:r>
              <a:rPr lang="en-US" altLang="ja-JP" sz="1200" dirty="0"/>
              <a:t>08:15-09:45: Roles of States for Promoting </a:t>
            </a:r>
            <a:r>
              <a:rPr lang="en-US" altLang="ja-JP" sz="1200" dirty="0">
                <a:solidFill>
                  <a:srgbClr val="FF0000"/>
                </a:solidFill>
              </a:rPr>
              <a:t>Investments</a:t>
            </a:r>
            <a:r>
              <a:rPr lang="en-US" altLang="ja-JP" sz="1200" dirty="0"/>
              <a:t> in Disaster Risk Reduction towards Resilient and Sustainable Future</a:t>
            </a:r>
          </a:p>
          <a:p>
            <a:r>
              <a:rPr lang="en-US" altLang="ja-JP" sz="1200" dirty="0"/>
              <a:t>08:30-09:30: Disaster Risk Reduction and </a:t>
            </a:r>
            <a:r>
              <a:rPr lang="en-US" altLang="ja-JP" sz="1200" dirty="0">
                <a:solidFill>
                  <a:srgbClr val="FF0000"/>
                </a:solidFill>
              </a:rPr>
              <a:t>Education</a:t>
            </a:r>
            <a:r>
              <a:rPr lang="en-US" altLang="ja-JP" sz="1200" dirty="0"/>
              <a:t> (online event)</a:t>
            </a:r>
          </a:p>
          <a:p>
            <a:r>
              <a:rPr lang="en-US" altLang="ja-JP" sz="1200" dirty="0"/>
              <a:t>09:00-10:00: Meeting of </a:t>
            </a:r>
            <a:r>
              <a:rPr lang="en-US" altLang="ja-JP" sz="1200" dirty="0">
                <a:solidFill>
                  <a:srgbClr val="FF0000"/>
                </a:solidFill>
              </a:rPr>
              <a:t>ARISE</a:t>
            </a:r>
            <a:r>
              <a:rPr lang="en-US" altLang="ja-JP" sz="1200" dirty="0"/>
              <a:t> members and partners</a:t>
            </a:r>
          </a:p>
          <a:p>
            <a:r>
              <a:rPr lang="en-US" altLang="ja-JP" sz="1200" dirty="0"/>
              <a:t>11:00-12:30: Meeting of </a:t>
            </a:r>
            <a:r>
              <a:rPr lang="en-US" altLang="ja-JP" sz="1200" dirty="0">
                <a:solidFill>
                  <a:srgbClr val="FF0000"/>
                </a:solidFill>
              </a:rPr>
              <a:t>non-state stakeholders </a:t>
            </a:r>
            <a:r>
              <a:rPr lang="en-US" altLang="ja-JP" sz="1200" dirty="0"/>
              <a:t>attending the High Level Meeting of the midterm review of the Sendai Framework</a:t>
            </a:r>
          </a:p>
          <a:p>
            <a:endParaRPr lang="en-US" altLang="ja-JP" sz="1200" dirty="0" smtClean="0"/>
          </a:p>
          <a:p>
            <a:r>
              <a:rPr lang="en-US" altLang="ja-JP" sz="1200" dirty="0" smtClean="0"/>
              <a:t>Friday</a:t>
            </a:r>
            <a:r>
              <a:rPr lang="en-US" altLang="ja-JP" sz="1200" dirty="0"/>
              <a:t>, 19 May 2023</a:t>
            </a:r>
          </a:p>
          <a:p>
            <a:r>
              <a:rPr lang="en-US" altLang="ja-JP" sz="1200" dirty="0"/>
              <a:t>08:15-09:45: Working with </a:t>
            </a:r>
            <a:r>
              <a:rPr lang="en-US" altLang="ja-JP" sz="1200" dirty="0">
                <a:solidFill>
                  <a:srgbClr val="FF0000"/>
                </a:solidFill>
              </a:rPr>
              <a:t>Nature</a:t>
            </a:r>
            <a:r>
              <a:rPr lang="en-US" altLang="ja-JP" sz="1200" dirty="0"/>
              <a:t> for Resilience</a:t>
            </a:r>
          </a:p>
          <a:p>
            <a:r>
              <a:rPr lang="en-US" altLang="ja-JP" sz="1200" dirty="0"/>
              <a:t>13:15-14:45: Scaling up resilience and reducing disaster risk in </a:t>
            </a:r>
            <a:r>
              <a:rPr lang="en-US" altLang="ja-JP" sz="1200" dirty="0">
                <a:solidFill>
                  <a:srgbClr val="FF0000"/>
                </a:solidFill>
              </a:rPr>
              <a:t>LLDCs</a:t>
            </a:r>
            <a:endParaRPr lang="ja-JP" altLang="en-US" sz="1200" dirty="0">
              <a:solidFill>
                <a:srgbClr val="FF0000"/>
              </a:solidFill>
            </a:endParaRPr>
          </a:p>
        </p:txBody>
      </p:sp>
    </p:spTree>
    <p:extLst>
      <p:ext uri="{BB962C8B-B14F-4D97-AF65-F5344CB8AC3E}">
        <p14:creationId xmlns:p14="http://schemas.microsoft.com/office/powerpoint/2010/main" val="271350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5CEB9698-4853-E743-87EF-7EAB03C1D72D}"/>
              </a:ext>
            </a:extLst>
          </p:cNvPr>
          <p:cNvSpPr txBox="1"/>
          <p:nvPr/>
        </p:nvSpPr>
        <p:spPr>
          <a:xfrm>
            <a:off x="10654594" y="6413434"/>
            <a:ext cx="273675" cy="369332"/>
          </a:xfrm>
          <a:prstGeom prst="rect">
            <a:avLst/>
          </a:prstGeom>
          <a:noFill/>
          <a:ln>
            <a:noFill/>
          </a:ln>
        </p:spPr>
        <p:txBody>
          <a:bodyPr wrap="square" rtlCol="0" anchor="ctr" anchorCtr="0">
            <a:spAutoFit/>
          </a:bodyPr>
          <a:lstStyle/>
          <a:p>
            <a:pPr>
              <a:defRPr/>
            </a:pPr>
            <a:r>
              <a:rPr lang="en-US" altLang="ja-JP" dirty="0">
                <a:ln w="0"/>
                <a:solidFill>
                  <a:prstClr val="black"/>
                </a:solidFill>
                <a:latin typeface="Times New Roman" panose="02020603050405020304" pitchFamily="18" charset="0"/>
                <a:ea typeface="Times New Roman" charset="0"/>
                <a:cs typeface="Times New Roman" panose="02020603050405020304" pitchFamily="18" charset="0"/>
              </a:rPr>
              <a:t>9</a:t>
            </a:r>
            <a:endParaRPr lang="ja-JP" altLang="en-US">
              <a:solidFill>
                <a:prstClr val="black"/>
              </a:solidFill>
              <a:latin typeface="Times New Roman" panose="02020603050405020304" pitchFamily="18" charset="0"/>
              <a:ea typeface="Times New Roman" charset="0"/>
              <a:cs typeface="Times New Roman" panose="02020603050405020304" pitchFamily="18" charset="0"/>
            </a:endParaRPr>
          </a:p>
        </p:txBody>
      </p:sp>
      <p:sp>
        <p:nvSpPr>
          <p:cNvPr id="13" name="タイトル 1">
            <a:extLst>
              <a:ext uri="{FF2B5EF4-FFF2-40B4-BE49-F238E27FC236}">
                <a16:creationId xmlns:a16="http://schemas.microsoft.com/office/drawing/2014/main" id="{434D5EFA-77C5-8D42-9C8C-344D19931B22}"/>
              </a:ext>
            </a:extLst>
          </p:cNvPr>
          <p:cNvSpPr txBox="1">
            <a:spLocks/>
          </p:cNvSpPr>
          <p:nvPr/>
        </p:nvSpPr>
        <p:spPr>
          <a:xfrm>
            <a:off x="1391479" y="977740"/>
            <a:ext cx="9263115" cy="1906648"/>
          </a:xfrm>
          <a:prstGeom prst="rect">
            <a:avLst/>
          </a:prstGeom>
        </p:spPr>
        <p:txBody>
          <a:bodyPr vert="horz" lIns="63305" tIns="31652" rIns="63305" bIns="31652" rtlCol="0" anchor="t">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457200" indent="-457200">
              <a:lnSpc>
                <a:spcPct val="100000"/>
              </a:lnSpc>
              <a:spcAft>
                <a:spcPts val="3600"/>
              </a:spcAft>
              <a:buFont typeface="Wingdings" pitchFamily="2" charset="2"/>
              <a:buChar char="n"/>
            </a:pPr>
            <a:endParaRPr lang="en-US" altLang="ja-JP" sz="2400" dirty="0">
              <a:solidFill>
                <a:prstClr val="black"/>
              </a:solidFill>
              <a:latin typeface="Times New Roman" panose="02020603050405020304" pitchFamily="18" charset="0"/>
              <a:ea typeface="游ゴシック Light" panose="020B0300000000000000" pitchFamily="34" charset="-128"/>
              <a:cs typeface="Times New Roman" panose="02020603050405020304" pitchFamily="18" charset="0"/>
            </a:endParaRPr>
          </a:p>
        </p:txBody>
      </p:sp>
      <p:pic>
        <p:nvPicPr>
          <p:cNvPr id="4" name="図 3" descr="会議室でパソコンを使う人&#10;&#10;低い精度で自動的に生成された説明">
            <a:extLst>
              <a:ext uri="{FF2B5EF4-FFF2-40B4-BE49-F238E27FC236}">
                <a16:creationId xmlns:a16="http://schemas.microsoft.com/office/drawing/2014/main" id="{54802001-FADD-5C59-56BF-A0C33697A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
            <a:ext cx="12192000" cy="6858088"/>
          </a:xfrm>
          <a:prstGeom prst="rect">
            <a:avLst/>
          </a:prstGeom>
        </p:spPr>
      </p:pic>
    </p:spTree>
    <p:extLst>
      <p:ext uri="{BB962C8B-B14F-4D97-AF65-F5344CB8AC3E}">
        <p14:creationId xmlns:p14="http://schemas.microsoft.com/office/powerpoint/2010/main" val="2889727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91998-BB5D-2DFD-3B7D-5A36820E2336}"/>
              </a:ext>
            </a:extLst>
          </p:cNvPr>
          <p:cNvSpPr>
            <a:spLocks noGrp="1"/>
          </p:cNvSpPr>
          <p:nvPr>
            <p:ph type="title"/>
          </p:nvPr>
        </p:nvSpPr>
        <p:spPr>
          <a:xfrm>
            <a:off x="242570" y="3904298"/>
            <a:ext cx="10515600" cy="2852737"/>
          </a:xfrm>
        </p:spPr>
        <p:txBody>
          <a:bodyPr>
            <a:normAutofit fontScale="90000"/>
          </a:bodyPr>
          <a:lstStyle/>
          <a:p>
            <a:r>
              <a:rPr kumimoji="1" lang="en-US" altLang="ja-JP" sz="3100" dirty="0" smtClean="0"/>
              <a:t>Intervention</a:t>
            </a:r>
            <a:r>
              <a:rPr kumimoji="1" lang="en-US" altLang="ja-JP" sz="3100" dirty="0"/>
              <a:t>:</a:t>
            </a:r>
            <a:br>
              <a:rPr kumimoji="1" lang="en-US" altLang="ja-JP" sz="3100" dirty="0"/>
            </a:br>
            <a:r>
              <a:rPr kumimoji="1" lang="en-US" altLang="ja-JP" sz="3100" dirty="0"/>
              <a:t/>
            </a:r>
            <a:br>
              <a:rPr kumimoji="1" lang="en-US" altLang="ja-JP" sz="3100" dirty="0"/>
            </a:br>
            <a:r>
              <a:rPr kumimoji="1" lang="en-US" altLang="ja-JP" sz="3100" dirty="0"/>
              <a:t>1. Do not set the bar too high when making a framework fo</a:t>
            </a:r>
            <a:r>
              <a:rPr lang="en-US" altLang="ja-JP" sz="3100" dirty="0"/>
              <a:t>r disaster loss and damage by UN Statistical Bureau as many NDMOs had just started to develop their own system for counting</a:t>
            </a:r>
            <a:br>
              <a:rPr lang="en-US" altLang="ja-JP" sz="3100" dirty="0"/>
            </a:br>
            <a:r>
              <a:rPr lang="en-US" altLang="ja-JP" sz="3100" dirty="0"/>
              <a:t>loss and damage</a:t>
            </a:r>
            <a:br>
              <a:rPr lang="en-US" altLang="ja-JP" sz="3100" dirty="0"/>
            </a:br>
            <a:r>
              <a:rPr lang="en-US" altLang="ja-JP" sz="3100" dirty="0"/>
              <a:t/>
            </a:r>
            <a:br>
              <a:rPr lang="en-US" altLang="ja-JP" sz="3100" dirty="0"/>
            </a:br>
            <a:r>
              <a:rPr lang="en-US" altLang="ja-JP" sz="3100" dirty="0"/>
              <a:t>2. Horizontal and vertical coordination is a key to develop such a system</a:t>
            </a:r>
            <a:br>
              <a:rPr lang="en-US" altLang="ja-JP" sz="3100" dirty="0"/>
            </a:br>
            <a:r>
              <a:rPr lang="en-US" altLang="ja-JP" sz="3100" dirty="0"/>
              <a:t/>
            </a:r>
            <a:br>
              <a:rPr lang="en-US" altLang="ja-JP" sz="3100" dirty="0"/>
            </a:br>
            <a:r>
              <a:rPr lang="en-US" altLang="ja-JP" sz="3100" dirty="0"/>
              <a:t>3. Sendai monitoring is not only for central government (NDMOs).</a:t>
            </a:r>
            <a:br>
              <a:rPr lang="en-US" altLang="ja-JP" sz="3100" dirty="0"/>
            </a:br>
            <a:r>
              <a:rPr lang="en-US" altLang="ja-JP" sz="3100" dirty="0"/>
              <a:t>It should be implemented and promoted at the sub-national levels.</a:t>
            </a:r>
            <a:br>
              <a:rPr lang="en-US" altLang="ja-JP" sz="3100" dirty="0"/>
            </a:br>
            <a:r>
              <a:rPr lang="en-US" altLang="ja-JP" sz="3100" dirty="0"/>
              <a:t>Tohoku University supported the City of Sendai to monitor the Sendai progress to achieve global targets by the City of Sendai.</a:t>
            </a:r>
            <a:br>
              <a:rPr lang="en-US" altLang="ja-JP" sz="3100" dirty="0"/>
            </a:br>
            <a:r>
              <a:rPr lang="en-US" altLang="ja-JP" sz="3100" dirty="0"/>
              <a:t/>
            </a:r>
            <a:br>
              <a:rPr lang="en-US" altLang="ja-JP" sz="3100" dirty="0"/>
            </a:br>
            <a:r>
              <a:rPr lang="en-US" altLang="ja-JP" sz="3100" dirty="0"/>
              <a:t>4. The mayor, Ms. </a:t>
            </a:r>
            <a:r>
              <a:rPr lang="en-US" altLang="ja-JP" sz="3100" dirty="0" err="1"/>
              <a:t>Kohri</a:t>
            </a:r>
            <a:r>
              <a:rPr lang="en-US" altLang="ja-JP" sz="3100" dirty="0"/>
              <a:t> Kazuko, presented the outcomes during the meeting in NY</a:t>
            </a:r>
            <a:endParaRPr kumimoji="1" lang="ja-JP" altLang="en-US" dirty="0"/>
          </a:p>
        </p:txBody>
      </p:sp>
    </p:spTree>
    <p:extLst>
      <p:ext uri="{BB962C8B-B14F-4D97-AF65-F5344CB8AC3E}">
        <p14:creationId xmlns:p14="http://schemas.microsoft.com/office/powerpoint/2010/main" val="2498415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図 2">
            <a:extLst>
              <a:ext uri="{FF2B5EF4-FFF2-40B4-BE49-F238E27FC236}">
                <a16:creationId xmlns:a16="http://schemas.microsoft.com/office/drawing/2014/main" id="{B2622067-9806-F17E-8D13-2FBC982BBAAA}"/>
              </a:ext>
            </a:extLst>
          </p:cNvPr>
          <p:cNvPicPr>
            <a:picLocks noChangeAspect="1"/>
          </p:cNvPicPr>
          <p:nvPr/>
        </p:nvPicPr>
        <p:blipFill rotWithShape="1">
          <a:blip r:embed="rId2"/>
          <a:srcRect t="24256"/>
          <a:stretch/>
        </p:blipFill>
        <p:spPr>
          <a:xfrm>
            <a:off x="0" y="0"/>
            <a:ext cx="12188952" cy="6855015"/>
          </a:xfrm>
          <a:prstGeom prst="rect">
            <a:avLst/>
          </a:prstGeom>
        </p:spPr>
      </p:pic>
    </p:spTree>
    <p:extLst>
      <p:ext uri="{BB962C8B-B14F-4D97-AF65-F5344CB8AC3E}">
        <p14:creationId xmlns:p14="http://schemas.microsoft.com/office/powerpoint/2010/main" val="2256111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81970" y="335846"/>
            <a:ext cx="10998024" cy="5909310"/>
          </a:xfrm>
          <a:prstGeom prst="rect">
            <a:avLst/>
          </a:prstGeom>
        </p:spPr>
        <p:txBody>
          <a:bodyPr wrap="square">
            <a:spAutoFit/>
          </a:bodyPr>
          <a:lstStyle/>
          <a:p>
            <a:r>
              <a:rPr lang="en-US" altLang="ja-JP" b="1" dirty="0" smtClean="0">
                <a:solidFill>
                  <a:srgbClr val="1A1A1A"/>
                </a:solidFill>
                <a:latin typeface="Roboto"/>
              </a:rPr>
              <a:t>High-Level Meeting</a:t>
            </a:r>
          </a:p>
          <a:p>
            <a:endParaRPr lang="en-US" altLang="ja-JP" b="1" dirty="0" smtClean="0">
              <a:solidFill>
                <a:srgbClr val="1A1A1A"/>
              </a:solidFill>
              <a:latin typeface="Roboto"/>
            </a:endParaRPr>
          </a:p>
          <a:p>
            <a:r>
              <a:rPr lang="en-US" altLang="ja-JP" b="1" dirty="0" smtClean="0">
                <a:solidFill>
                  <a:srgbClr val="1A1A1A"/>
                </a:solidFill>
                <a:latin typeface="Roboto"/>
              </a:rPr>
              <a:t>Agenda</a:t>
            </a:r>
          </a:p>
          <a:p>
            <a:endParaRPr lang="en-US" altLang="ja-JP" b="1" dirty="0">
              <a:solidFill>
                <a:srgbClr val="1A1A1A"/>
              </a:solidFill>
              <a:latin typeface="Roboto"/>
            </a:endParaRPr>
          </a:p>
          <a:p>
            <a:r>
              <a:rPr lang="en-US" altLang="ja-JP" b="1" i="1" dirty="0">
                <a:solidFill>
                  <a:srgbClr val="1A1A1A"/>
                </a:solidFill>
                <a:latin typeface="Roboto"/>
              </a:rPr>
              <a:t>Thursday, 18 May 2023</a:t>
            </a:r>
            <a:r>
              <a:rPr lang="en-US" altLang="ja-JP" b="1" dirty="0">
                <a:solidFill>
                  <a:srgbClr val="1A1A1A"/>
                </a:solidFill>
                <a:latin typeface="Roboto"/>
              </a:rPr>
              <a:t> – General Assembly </a:t>
            </a:r>
            <a:r>
              <a:rPr lang="en-US" altLang="ja-JP" b="1" dirty="0" smtClean="0">
                <a:solidFill>
                  <a:srgbClr val="1A1A1A"/>
                </a:solidFill>
                <a:latin typeface="Roboto"/>
              </a:rPr>
              <a:t>Hall</a:t>
            </a:r>
          </a:p>
          <a:p>
            <a:endParaRPr lang="en-US" altLang="ja-JP" dirty="0">
              <a:solidFill>
                <a:srgbClr val="1A1A1A"/>
              </a:solidFill>
              <a:latin typeface="Roboto"/>
            </a:endParaRPr>
          </a:p>
          <a:p>
            <a:pPr>
              <a:buFont typeface="Arial" panose="020B0604020202020204" pitchFamily="34" charset="0"/>
              <a:buChar char="•"/>
            </a:pPr>
            <a:r>
              <a:rPr lang="en-US" altLang="ja-JP" dirty="0">
                <a:solidFill>
                  <a:srgbClr val="1A1A1A"/>
                </a:solidFill>
                <a:latin typeface="Roboto"/>
              </a:rPr>
              <a:t>10:00 – 11:00: Opening Segment</a:t>
            </a:r>
          </a:p>
          <a:p>
            <a:pPr>
              <a:buFont typeface="Arial" panose="020B0604020202020204" pitchFamily="34" charset="0"/>
              <a:buChar char="•"/>
            </a:pPr>
            <a:r>
              <a:rPr lang="en-US" altLang="ja-JP" dirty="0">
                <a:solidFill>
                  <a:srgbClr val="1A1A1A"/>
                </a:solidFill>
                <a:latin typeface="Roboto"/>
              </a:rPr>
              <a:t>11:00 – 13:00: </a:t>
            </a:r>
            <a:r>
              <a:rPr lang="en-US" altLang="ja-JP" dirty="0">
                <a:solidFill>
                  <a:srgbClr val="008685"/>
                </a:solidFill>
                <a:latin typeface="Roboto"/>
                <a:hlinkClick r:id="rId2"/>
              </a:rPr>
              <a:t>Plenary - </a:t>
            </a:r>
            <a:r>
              <a:rPr lang="en-US" altLang="ja-JP" i="1" dirty="0">
                <a:solidFill>
                  <a:srgbClr val="008685"/>
                </a:solidFill>
                <a:latin typeface="Roboto"/>
                <a:hlinkClick r:id="rId2"/>
              </a:rPr>
              <a:t>Charting </a:t>
            </a:r>
            <a:r>
              <a:rPr lang="en-US" altLang="ja-JP" i="1" dirty="0" err="1">
                <a:solidFill>
                  <a:srgbClr val="008685"/>
                </a:solidFill>
                <a:latin typeface="Roboto"/>
                <a:hlinkClick r:id="rId2"/>
              </a:rPr>
              <a:t>liveable</a:t>
            </a:r>
            <a:r>
              <a:rPr lang="en-US" altLang="ja-JP" i="1" dirty="0">
                <a:solidFill>
                  <a:srgbClr val="008685"/>
                </a:solidFill>
                <a:latin typeface="Roboto"/>
                <a:hlinkClick r:id="rId2"/>
              </a:rPr>
              <a:t> pathways for humans and nature</a:t>
            </a:r>
            <a:endParaRPr lang="en-US" altLang="ja-JP" dirty="0">
              <a:solidFill>
                <a:srgbClr val="1A1A1A"/>
              </a:solidFill>
              <a:latin typeface="Roboto"/>
            </a:endParaRPr>
          </a:p>
          <a:p>
            <a:pPr>
              <a:buFont typeface="Arial" panose="020B0604020202020204" pitchFamily="34" charset="0"/>
              <a:buChar char="•"/>
            </a:pPr>
            <a:r>
              <a:rPr lang="en-US" altLang="ja-JP" dirty="0">
                <a:solidFill>
                  <a:srgbClr val="1A1A1A"/>
                </a:solidFill>
                <a:latin typeface="Roboto"/>
              </a:rPr>
              <a:t>13:00 – 15:00: Break</a:t>
            </a:r>
          </a:p>
          <a:p>
            <a:pPr>
              <a:buFont typeface="Arial" panose="020B0604020202020204" pitchFamily="34" charset="0"/>
              <a:buChar char="•"/>
            </a:pPr>
            <a:r>
              <a:rPr lang="en-US" altLang="ja-JP" dirty="0">
                <a:solidFill>
                  <a:srgbClr val="1A1A1A"/>
                </a:solidFill>
                <a:latin typeface="Roboto"/>
              </a:rPr>
              <a:t>15:00 – 18:00: </a:t>
            </a:r>
            <a:r>
              <a:rPr lang="en-US" altLang="ja-JP" dirty="0">
                <a:solidFill>
                  <a:srgbClr val="008685"/>
                </a:solidFill>
                <a:latin typeface="Roboto"/>
                <a:hlinkClick r:id="rId2"/>
              </a:rPr>
              <a:t>Plenary - </a:t>
            </a:r>
            <a:r>
              <a:rPr lang="en-US" altLang="ja-JP" i="1" dirty="0">
                <a:solidFill>
                  <a:srgbClr val="008685"/>
                </a:solidFill>
                <a:latin typeface="Roboto"/>
                <a:hlinkClick r:id="rId2"/>
              </a:rPr>
              <a:t>Charting </a:t>
            </a:r>
            <a:r>
              <a:rPr lang="en-US" altLang="ja-JP" i="1" dirty="0" err="1">
                <a:solidFill>
                  <a:srgbClr val="008685"/>
                </a:solidFill>
                <a:latin typeface="Roboto"/>
                <a:hlinkClick r:id="rId2"/>
              </a:rPr>
              <a:t>liveable</a:t>
            </a:r>
            <a:r>
              <a:rPr lang="en-US" altLang="ja-JP" i="1" dirty="0">
                <a:solidFill>
                  <a:srgbClr val="008685"/>
                </a:solidFill>
                <a:latin typeface="Roboto"/>
                <a:hlinkClick r:id="rId2"/>
              </a:rPr>
              <a:t> pathways for humans and nature</a:t>
            </a:r>
            <a:endParaRPr lang="en-US" altLang="ja-JP" dirty="0">
              <a:solidFill>
                <a:srgbClr val="1A1A1A"/>
              </a:solidFill>
              <a:latin typeface="Roboto"/>
            </a:endParaRPr>
          </a:p>
          <a:p>
            <a:endParaRPr lang="en-US" altLang="ja-JP" b="1" i="1" dirty="0" smtClean="0">
              <a:solidFill>
                <a:srgbClr val="1A1A1A"/>
              </a:solidFill>
              <a:latin typeface="Roboto"/>
            </a:endParaRPr>
          </a:p>
          <a:p>
            <a:r>
              <a:rPr lang="en-US" altLang="ja-JP" b="1" i="1" dirty="0" smtClean="0">
                <a:solidFill>
                  <a:srgbClr val="1A1A1A"/>
                </a:solidFill>
                <a:latin typeface="Roboto"/>
              </a:rPr>
              <a:t>Friday</a:t>
            </a:r>
            <a:r>
              <a:rPr lang="en-US" altLang="ja-JP" b="1" i="1" dirty="0">
                <a:solidFill>
                  <a:srgbClr val="1A1A1A"/>
                </a:solidFill>
                <a:latin typeface="Roboto"/>
              </a:rPr>
              <a:t>, 19 May 2023</a:t>
            </a:r>
            <a:r>
              <a:rPr lang="en-US" altLang="ja-JP" b="1" dirty="0">
                <a:solidFill>
                  <a:srgbClr val="1A1A1A"/>
                </a:solidFill>
                <a:latin typeface="Roboto"/>
              </a:rPr>
              <a:t> – Trusteeship Council </a:t>
            </a:r>
            <a:r>
              <a:rPr lang="en-US" altLang="ja-JP" b="1" dirty="0" smtClean="0">
                <a:solidFill>
                  <a:srgbClr val="1A1A1A"/>
                </a:solidFill>
                <a:latin typeface="Roboto"/>
              </a:rPr>
              <a:t>Chamber</a:t>
            </a:r>
          </a:p>
          <a:p>
            <a:pPr>
              <a:buFont typeface="Arial" panose="020B0604020202020204" pitchFamily="34" charset="0"/>
              <a:buChar char="•"/>
            </a:pPr>
            <a:r>
              <a:rPr lang="en-US" altLang="ja-JP" dirty="0" smtClean="0">
                <a:solidFill>
                  <a:srgbClr val="1A1A1A"/>
                </a:solidFill>
                <a:latin typeface="Roboto"/>
              </a:rPr>
              <a:t>10:00 </a:t>
            </a:r>
            <a:r>
              <a:rPr lang="en-US" altLang="ja-JP" dirty="0">
                <a:solidFill>
                  <a:srgbClr val="1A1A1A"/>
                </a:solidFill>
                <a:latin typeface="Roboto"/>
              </a:rPr>
              <a:t>– 11:30: </a:t>
            </a:r>
            <a:r>
              <a:rPr lang="en-US" altLang="ja-JP" dirty="0" err="1">
                <a:solidFill>
                  <a:srgbClr val="008685"/>
                </a:solidFill>
                <a:latin typeface="Roboto"/>
                <a:hlinkClick r:id="rId3"/>
              </a:rPr>
              <a:t>Multistakeholder</a:t>
            </a:r>
            <a:r>
              <a:rPr lang="en-US" altLang="ja-JP" dirty="0">
                <a:solidFill>
                  <a:srgbClr val="008685"/>
                </a:solidFill>
                <a:latin typeface="Roboto"/>
                <a:hlinkClick r:id="rId3"/>
              </a:rPr>
              <a:t> Panel 1 - </a:t>
            </a:r>
            <a:r>
              <a:rPr lang="en-US" altLang="ja-JP" i="1" dirty="0">
                <a:solidFill>
                  <a:srgbClr val="008685"/>
                </a:solidFill>
                <a:latin typeface="Roboto"/>
                <a:hlinkClick r:id="rId3"/>
              </a:rPr>
              <a:t>From Managing Disasters to Managing Risk; Risk Governance fit for the 21st century</a:t>
            </a:r>
            <a:endParaRPr lang="en-US" altLang="ja-JP" dirty="0">
              <a:solidFill>
                <a:srgbClr val="1A1A1A"/>
              </a:solidFill>
              <a:latin typeface="Roboto"/>
            </a:endParaRPr>
          </a:p>
          <a:p>
            <a:pPr>
              <a:buFont typeface="Arial" panose="020B0604020202020204" pitchFamily="34" charset="0"/>
              <a:buChar char="•"/>
            </a:pPr>
            <a:r>
              <a:rPr lang="en-US" altLang="ja-JP" dirty="0">
                <a:solidFill>
                  <a:srgbClr val="1A1A1A"/>
                </a:solidFill>
                <a:latin typeface="Roboto"/>
              </a:rPr>
              <a:t>11:30 – 13:00: </a:t>
            </a:r>
            <a:r>
              <a:rPr lang="en-US" altLang="ja-JP" dirty="0" err="1">
                <a:solidFill>
                  <a:srgbClr val="008685"/>
                </a:solidFill>
                <a:latin typeface="Roboto"/>
                <a:hlinkClick r:id="rId4"/>
              </a:rPr>
              <a:t>Multistakeholder</a:t>
            </a:r>
            <a:r>
              <a:rPr lang="en-US" altLang="ja-JP" dirty="0">
                <a:solidFill>
                  <a:srgbClr val="008685"/>
                </a:solidFill>
                <a:latin typeface="Roboto"/>
                <a:hlinkClick r:id="rId4"/>
              </a:rPr>
              <a:t> Panel 2 - </a:t>
            </a:r>
            <a:r>
              <a:rPr lang="en-US" altLang="ja-JP" i="1" dirty="0">
                <a:solidFill>
                  <a:srgbClr val="008685"/>
                </a:solidFill>
                <a:latin typeface="Roboto"/>
                <a:hlinkClick r:id="rId4"/>
              </a:rPr>
              <a:t>De-risking investment and reconfiguring the global financial system - moving from risk generation to risk reduction</a:t>
            </a:r>
            <a:endParaRPr lang="en-US" altLang="ja-JP" dirty="0">
              <a:solidFill>
                <a:srgbClr val="1A1A1A"/>
              </a:solidFill>
              <a:latin typeface="Roboto"/>
            </a:endParaRPr>
          </a:p>
          <a:p>
            <a:pPr>
              <a:buFont typeface="Arial" panose="020B0604020202020204" pitchFamily="34" charset="0"/>
              <a:buChar char="•"/>
            </a:pPr>
            <a:r>
              <a:rPr lang="en-US" altLang="ja-JP" dirty="0">
                <a:solidFill>
                  <a:srgbClr val="1A1A1A"/>
                </a:solidFill>
                <a:latin typeface="Roboto"/>
              </a:rPr>
              <a:t>13:00 – 15:00: Break</a:t>
            </a:r>
          </a:p>
          <a:p>
            <a:pPr>
              <a:buFont typeface="Arial" panose="020B0604020202020204" pitchFamily="34" charset="0"/>
              <a:buChar char="•"/>
            </a:pPr>
            <a:r>
              <a:rPr lang="en-US" altLang="ja-JP" dirty="0">
                <a:solidFill>
                  <a:srgbClr val="1A1A1A"/>
                </a:solidFill>
                <a:latin typeface="Roboto"/>
              </a:rPr>
              <a:t>15:00 – 16:30: </a:t>
            </a:r>
            <a:r>
              <a:rPr lang="en-US" altLang="ja-JP" dirty="0" err="1">
                <a:solidFill>
                  <a:srgbClr val="008685"/>
                </a:solidFill>
                <a:latin typeface="Roboto"/>
                <a:hlinkClick r:id="rId5"/>
              </a:rPr>
              <a:t>Multistakeholder</a:t>
            </a:r>
            <a:r>
              <a:rPr lang="en-US" altLang="ja-JP" dirty="0">
                <a:solidFill>
                  <a:srgbClr val="008685"/>
                </a:solidFill>
                <a:latin typeface="Roboto"/>
                <a:hlinkClick r:id="rId5"/>
              </a:rPr>
              <a:t> Panel 3 - </a:t>
            </a:r>
            <a:r>
              <a:rPr lang="en-US" altLang="ja-JP" i="1" dirty="0">
                <a:solidFill>
                  <a:srgbClr val="008685"/>
                </a:solidFill>
                <a:latin typeface="Roboto"/>
                <a:hlinkClick r:id="rId5"/>
              </a:rPr>
              <a:t>Strategic foresight and risk reduction to accelerate implementation of the 2030 Agenda for Sustainable Development</a:t>
            </a:r>
            <a:endParaRPr lang="en-US" altLang="ja-JP" dirty="0">
              <a:solidFill>
                <a:srgbClr val="1A1A1A"/>
              </a:solidFill>
              <a:latin typeface="Roboto"/>
            </a:endParaRPr>
          </a:p>
          <a:p>
            <a:pPr>
              <a:buFont typeface="Arial" panose="020B0604020202020204" pitchFamily="34" charset="0"/>
              <a:buChar char="•"/>
            </a:pPr>
            <a:r>
              <a:rPr lang="en-US" altLang="ja-JP" dirty="0">
                <a:solidFill>
                  <a:srgbClr val="1A1A1A"/>
                </a:solidFill>
                <a:latin typeface="Roboto"/>
              </a:rPr>
              <a:t>16:30 – 17:45: </a:t>
            </a:r>
            <a:r>
              <a:rPr lang="en-US" altLang="ja-JP" dirty="0" err="1">
                <a:solidFill>
                  <a:srgbClr val="008685"/>
                </a:solidFill>
                <a:latin typeface="Roboto"/>
                <a:hlinkClick r:id="rId6"/>
              </a:rPr>
              <a:t>Multistakeholder</a:t>
            </a:r>
            <a:r>
              <a:rPr lang="en-US" altLang="ja-JP" dirty="0">
                <a:solidFill>
                  <a:srgbClr val="008685"/>
                </a:solidFill>
                <a:latin typeface="Roboto"/>
                <a:hlinkClick r:id="rId6"/>
              </a:rPr>
              <a:t> Panel 4 – </a:t>
            </a:r>
            <a:r>
              <a:rPr lang="en-US" altLang="ja-JP" i="1" dirty="0">
                <a:solidFill>
                  <a:srgbClr val="008685"/>
                </a:solidFill>
                <a:latin typeface="Roboto"/>
                <a:hlinkClick r:id="rId6"/>
              </a:rPr>
              <a:t>A collective responsibility – </a:t>
            </a:r>
            <a:r>
              <a:rPr lang="en-US" altLang="ja-JP" i="1" dirty="0" err="1">
                <a:solidFill>
                  <a:srgbClr val="008685"/>
                </a:solidFill>
                <a:latin typeface="Roboto"/>
                <a:hlinkClick r:id="rId6"/>
              </a:rPr>
              <a:t>localising</a:t>
            </a:r>
            <a:r>
              <a:rPr lang="en-US" altLang="ja-JP" i="1" dirty="0">
                <a:solidFill>
                  <a:srgbClr val="008685"/>
                </a:solidFill>
                <a:latin typeface="Roboto"/>
                <a:hlinkClick r:id="rId6"/>
              </a:rPr>
              <a:t> disaster risk reduction</a:t>
            </a:r>
            <a:endParaRPr lang="en-US" altLang="ja-JP" dirty="0">
              <a:solidFill>
                <a:srgbClr val="1A1A1A"/>
              </a:solidFill>
              <a:latin typeface="Roboto"/>
            </a:endParaRPr>
          </a:p>
          <a:p>
            <a:pPr>
              <a:buFont typeface="Arial" panose="020B0604020202020204" pitchFamily="34" charset="0"/>
              <a:buChar char="•"/>
            </a:pPr>
            <a:r>
              <a:rPr lang="en-US" altLang="ja-JP" dirty="0">
                <a:solidFill>
                  <a:srgbClr val="1A1A1A"/>
                </a:solidFill>
                <a:latin typeface="Roboto"/>
              </a:rPr>
              <a:t>17:45 – 18:00: Closing segment</a:t>
            </a:r>
            <a:endParaRPr lang="en-US" altLang="ja-JP" b="0" i="0" dirty="0">
              <a:solidFill>
                <a:srgbClr val="1A1A1A"/>
              </a:solidFill>
              <a:effectLst/>
              <a:latin typeface="Roboto"/>
            </a:endParaRPr>
          </a:p>
        </p:txBody>
      </p:sp>
    </p:spTree>
    <p:extLst>
      <p:ext uri="{BB962C8B-B14F-4D97-AF65-F5344CB8AC3E}">
        <p14:creationId xmlns:p14="http://schemas.microsoft.com/office/powerpoint/2010/main" val="2042397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EC450FF-07D0-E50E-C7F8-77E5779C80E7}"/>
              </a:ext>
            </a:extLst>
          </p:cNvPr>
          <p:cNvPicPr>
            <a:picLocks noChangeAspect="1"/>
          </p:cNvPicPr>
          <p:nvPr/>
        </p:nvPicPr>
        <p:blipFill rotWithShape="1">
          <a:blip r:embed="rId2"/>
          <a:srcRect b="12126"/>
          <a:stretch/>
        </p:blipFill>
        <p:spPr>
          <a:xfrm>
            <a:off x="20" y="1282"/>
            <a:ext cx="12191980" cy="6856718"/>
          </a:xfrm>
          <a:prstGeom prst="rect">
            <a:avLst/>
          </a:prstGeom>
        </p:spPr>
      </p:pic>
    </p:spTree>
    <p:extLst>
      <p:ext uri="{BB962C8B-B14F-4D97-AF65-F5344CB8AC3E}">
        <p14:creationId xmlns:p14="http://schemas.microsoft.com/office/powerpoint/2010/main" val="4166344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9E22C96-9C7C-25F5-D437-97B2B74A0E36}"/>
              </a:ext>
            </a:extLst>
          </p:cNvPr>
          <p:cNvSpPr txBox="1"/>
          <p:nvPr/>
        </p:nvSpPr>
        <p:spPr>
          <a:xfrm>
            <a:off x="589280" y="423039"/>
            <a:ext cx="11450320" cy="5262979"/>
          </a:xfrm>
          <a:prstGeom prst="rect">
            <a:avLst/>
          </a:prstGeom>
          <a:noFill/>
        </p:spPr>
        <p:txBody>
          <a:bodyPr wrap="square">
            <a:spAutoFit/>
          </a:bodyPr>
          <a:lstStyle/>
          <a:p>
            <a:r>
              <a:rPr lang="en-US" altLang="ja-JP" sz="3600" dirty="0"/>
              <a:t>Political Declaration (negotiated document)</a:t>
            </a:r>
          </a:p>
          <a:p>
            <a:endParaRPr lang="en-US" altLang="ja-JP" sz="3600" dirty="0"/>
          </a:p>
          <a:p>
            <a:r>
              <a:rPr lang="en-US" altLang="ja-JP" sz="3600" dirty="0"/>
              <a:t>Structure:</a:t>
            </a:r>
          </a:p>
          <a:p>
            <a:endParaRPr lang="en-US" altLang="ja-JP" sz="3600" dirty="0"/>
          </a:p>
          <a:p>
            <a:r>
              <a:rPr lang="en-US" altLang="ja-JP" sz="3200" dirty="0"/>
              <a:t>1-13: 13 paras for overall (942 words)</a:t>
            </a:r>
          </a:p>
          <a:p>
            <a:r>
              <a:rPr lang="en-US" altLang="ja-JP" sz="3200" dirty="0"/>
              <a:t>14-20: 7 paras for the Sendai Priority 1 (603 words)</a:t>
            </a:r>
          </a:p>
          <a:p>
            <a:r>
              <a:rPr lang="en-US" altLang="ja-JP" sz="3200" dirty="0"/>
              <a:t>21-26: 6 paras for the Sendai Priority 2 (810 words)</a:t>
            </a:r>
          </a:p>
          <a:p>
            <a:r>
              <a:rPr lang="en-US" altLang="ja-JP" sz="3200" dirty="0"/>
              <a:t>27-33: 7 paras for the Sendai Priority 3 (817 words)</a:t>
            </a:r>
          </a:p>
          <a:p>
            <a:r>
              <a:rPr lang="en-US" altLang="ja-JP" sz="3200" dirty="0"/>
              <a:t>34-39: 6 paras for the Sendai Priority 4 (722 words)</a:t>
            </a:r>
          </a:p>
          <a:p>
            <a:r>
              <a:rPr lang="en-US" altLang="ja-JP" sz="3200" dirty="0"/>
              <a:t>40-50: 10 paras for the follow-up and review (555 words)</a:t>
            </a:r>
          </a:p>
        </p:txBody>
      </p:sp>
    </p:spTree>
    <p:extLst>
      <p:ext uri="{BB962C8B-B14F-4D97-AF65-F5344CB8AC3E}">
        <p14:creationId xmlns:p14="http://schemas.microsoft.com/office/powerpoint/2010/main" val="318837342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DB91064BDA6BFC438A7C66A1E07A096B" ma:contentTypeVersion="2" ma:contentTypeDescription="新しいドキュメントを作成します。" ma:contentTypeScope="" ma:versionID="1e483591da36f8bd0fbad63eb2296f16">
  <xsd:schema xmlns:xsd="http://www.w3.org/2001/XMLSchema" xmlns:xs="http://www.w3.org/2001/XMLSchema" xmlns:p="http://schemas.microsoft.com/office/2006/metadata/properties" xmlns:ns3="b9727577-aa4f-4a07-a4a2-ef0e665cd252" targetNamespace="http://schemas.microsoft.com/office/2006/metadata/properties" ma:root="true" ma:fieldsID="d30d978e8527dc2bfca5024cb6e33ae8" ns3:_="">
    <xsd:import namespace="b9727577-aa4f-4a07-a4a2-ef0e665cd25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27577-aa4f-4a07-a4a2-ef0e665cd2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E60B83-247F-45CC-8FF2-35CAB010A7F1}">
  <ds:schemaRefs>
    <ds:schemaRef ds:uri="http://schemas.microsoft.com/sharepoint/v3/contenttype/forms"/>
  </ds:schemaRefs>
</ds:datastoreItem>
</file>

<file path=customXml/itemProps2.xml><?xml version="1.0" encoding="utf-8"?>
<ds:datastoreItem xmlns:ds="http://schemas.openxmlformats.org/officeDocument/2006/customXml" ds:itemID="{9F08E90A-D638-4F51-B569-F4FCDFA8FE59}">
  <ds:schemaRefs>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elements/1.1/"/>
    <ds:schemaRef ds:uri="http://purl.org/dc/terms/"/>
    <ds:schemaRef ds:uri="b9727577-aa4f-4a07-a4a2-ef0e665cd252"/>
    <ds:schemaRef ds:uri="http://purl.org/dc/dcmitype/"/>
  </ds:schemaRefs>
</ds:datastoreItem>
</file>

<file path=customXml/itemProps3.xml><?xml version="1.0" encoding="utf-8"?>
<ds:datastoreItem xmlns:ds="http://schemas.openxmlformats.org/officeDocument/2006/customXml" ds:itemID="{2E918A02-345A-45B7-8706-CD1FDC9B20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727577-aa4f-4a07-a4a2-ef0e665cd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14228</TotalTime>
  <Words>3101</Words>
  <Application>Microsoft Office PowerPoint</Application>
  <PresentationFormat>ワイド画面</PresentationFormat>
  <Paragraphs>281</Paragraphs>
  <Slides>25</Slides>
  <Notes>2</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25</vt:i4>
      </vt:variant>
    </vt:vector>
  </HeadingPairs>
  <TitlesOfParts>
    <vt:vector size="34" baseType="lpstr">
      <vt:lpstr>Roboto</vt:lpstr>
      <vt:lpstr>游ゴシック</vt:lpstr>
      <vt:lpstr>游ゴシック</vt:lpstr>
      <vt:lpstr>游ゴシック Light</vt:lpstr>
      <vt:lpstr>Arial</vt:lpstr>
      <vt:lpstr>Arial Narrow</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Intervention:  1. Do not set the bar too high when making a framework for disaster loss and damage by UN Statistical Bureau as many NDMOs had just started to develop their own system for counting loss and damage  2. Horizontal and vertical coordination is a key to develop such a system  3. Sendai monitoring is not only for central government (NDMOs). It should be implemented and promoted at the sub-national levels. Tohoku University supported the City of Sendai to monitor the Sendai progress to achieve global targets by the City of Sendai.  4. The mayor, Ms. Kohri Kazuko, presented the outcomes during the meeting in NY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最後の一人を救う コミュニティアラートシステムの モデル開発および実装 </dc:title>
  <dc:creator>原　裕太</dc:creator>
  <cp:lastModifiedBy>ono yuichi</cp:lastModifiedBy>
  <cp:revision>272</cp:revision>
  <dcterms:created xsi:type="dcterms:W3CDTF">2023-03-06T03:05:51Z</dcterms:created>
  <dcterms:modified xsi:type="dcterms:W3CDTF">2023-11-24T11:07:55Z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0x010100DB91064BDA6BFC438A7C66A1E07A096B</vt:lpwstr>
  </property>
</Properties>
</file>